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82"/>
  </p:notesMasterIdLst>
  <p:handoutMasterIdLst>
    <p:handoutMasterId r:id="rId83"/>
  </p:handoutMasterIdLst>
  <p:sldIdLst>
    <p:sldId id="328" r:id="rId6"/>
    <p:sldId id="325" r:id="rId7"/>
    <p:sldId id="326" r:id="rId8"/>
    <p:sldId id="327" r:id="rId9"/>
    <p:sldId id="256" r:id="rId10"/>
    <p:sldId id="257" r:id="rId11"/>
    <p:sldId id="258" r:id="rId12"/>
    <p:sldId id="259" r:id="rId13"/>
    <p:sldId id="324"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329"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30"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31" r:id="rId79"/>
    <p:sldId id="322" r:id="rId80"/>
    <p:sldId id="323" r:id="rId8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74"/>
    <p:restoredTop sz="83607" autoAdjust="0"/>
  </p:normalViewPr>
  <p:slideViewPr>
    <p:cSldViewPr snapToGrid="0" snapToObjects="1">
      <p:cViewPr varScale="1">
        <p:scale>
          <a:sx n="94" d="100"/>
          <a:sy n="94" d="100"/>
        </p:scale>
        <p:origin x="32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CB6F84-7DE0-4C4B-AB80-E821C3F22E6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36827604-FC55-F947-B889-BD6453373D4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C8AB3EA-8358-4441-A860-A9552CC42A88}" type="datetimeFigureOut">
              <a:rPr lang="en-US" smtClean="0"/>
              <a:t>8/16/2023</a:t>
            </a:fld>
            <a:endParaRPr lang="en-US"/>
          </a:p>
        </p:txBody>
      </p:sp>
      <p:sp>
        <p:nvSpPr>
          <p:cNvPr id="4" name="Footer Placeholder 3">
            <a:extLst>
              <a:ext uri="{FF2B5EF4-FFF2-40B4-BE49-F238E27FC236}">
                <a16:creationId xmlns:a16="http://schemas.microsoft.com/office/drawing/2014/main" id="{6D8FE7BC-2508-7145-AF55-C53C9593B92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D9BC28A-82AF-6D4D-9F80-9BCA62B910D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1C80E3C-70C6-7D4C-935C-F6C4995D08B9}" type="slidenum">
              <a:rPr lang="en-US" smtClean="0"/>
              <a:t>‹#›</a:t>
            </a:fld>
            <a:endParaRPr lang="en-US"/>
          </a:p>
        </p:txBody>
      </p:sp>
    </p:spTree>
    <p:extLst>
      <p:ext uri="{BB962C8B-B14F-4D97-AF65-F5344CB8AC3E}">
        <p14:creationId xmlns:p14="http://schemas.microsoft.com/office/powerpoint/2010/main" val="1223682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5A62C07F-E7CF-CF49-A3DC-BC32EA836084}" type="datetimeFigureOut">
              <a:rPr lang="en-US" smtClean="0"/>
              <a:t>8/16/2023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D581850-2616-7F4B-972C-FE0903DDCEE8}" type="slidenum">
              <a:rPr lang="en-US" smtClean="0"/>
              <a:t>‹#›</a:t>
            </a:fld>
            <a:endParaRPr lang="en-US"/>
          </a:p>
        </p:txBody>
      </p:sp>
    </p:spTree>
    <p:extLst>
      <p:ext uri="{BB962C8B-B14F-4D97-AF65-F5344CB8AC3E}">
        <p14:creationId xmlns:p14="http://schemas.microsoft.com/office/powerpoint/2010/main" val="1119282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AIA approved course on the three KCMA certification programs for residential kitchen and bathroom cabinets –A161.1, Environmental Stewardship and Severe Use. This course earns one CEU towards the 6 required General Topic units per year.</a:t>
            </a:r>
          </a:p>
        </p:txBody>
      </p:sp>
      <p:sp>
        <p:nvSpPr>
          <p:cNvPr id="4" name="Slide Number Placeholder 3"/>
          <p:cNvSpPr>
            <a:spLocks noGrp="1"/>
          </p:cNvSpPr>
          <p:nvPr>
            <p:ph type="sldNum" sz="quarter" idx="5"/>
          </p:nvPr>
        </p:nvSpPr>
        <p:spPr/>
        <p:txBody>
          <a:bodyPr/>
          <a:lstStyle/>
          <a:p>
            <a:fld id="{7D581850-2616-7F4B-972C-FE0903DDCEE8}" type="slidenum">
              <a:rPr lang="en-US" smtClean="0"/>
              <a:t>1</a:t>
            </a:fld>
            <a:endParaRPr lang="en-US"/>
          </a:p>
        </p:txBody>
      </p:sp>
    </p:spTree>
    <p:extLst>
      <p:ext uri="{BB962C8B-B14F-4D97-AF65-F5344CB8AC3E}">
        <p14:creationId xmlns:p14="http://schemas.microsoft.com/office/powerpoint/2010/main" val="2917264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North American cabinet manufacturers or cabinet assemblers are welcome to apply for participation in the KCMA Quality Certification Program. A North American presence is required so that cabinets can be randomly picked up for testing from either the manufacturing or assembly plant.</a:t>
            </a:r>
          </a:p>
          <a:p>
            <a:endParaRPr lang="en-US" dirty="0"/>
          </a:p>
          <a:p>
            <a:r>
              <a:rPr lang="en-US" dirty="0"/>
              <a:t>KCMA is unable to certify Ready to Assemble (RTA) cabinets because the performance of the cabinets during the testing is directly related to how the cabinet is assembled.</a:t>
            </a:r>
          </a:p>
        </p:txBody>
      </p:sp>
      <p:sp>
        <p:nvSpPr>
          <p:cNvPr id="4" name="Slide Number Placeholder 3"/>
          <p:cNvSpPr>
            <a:spLocks noGrp="1"/>
          </p:cNvSpPr>
          <p:nvPr>
            <p:ph type="sldNum" sz="quarter" idx="5"/>
          </p:nvPr>
        </p:nvSpPr>
        <p:spPr/>
        <p:txBody>
          <a:bodyPr/>
          <a:lstStyle/>
          <a:p>
            <a:fld id="{7D581850-2616-7F4B-972C-FE0903DDCEE8}" type="slidenum">
              <a:rPr lang="en-US" smtClean="0"/>
              <a:t>13</a:t>
            </a:fld>
            <a:endParaRPr lang="en-US"/>
          </a:p>
        </p:txBody>
      </p:sp>
    </p:spTree>
    <p:extLst>
      <p:ext uri="{BB962C8B-B14F-4D97-AF65-F5344CB8AC3E}">
        <p14:creationId xmlns:p14="http://schemas.microsoft.com/office/powerpoint/2010/main" val="50650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Manufacturers decide on the cabinet lines to be included in their certification. They may certify one, several, or all of their cabinet lines. Most participants elect to have all of their lines included in the listing. Certified lines are listed on the KCMA website, </a:t>
            </a:r>
            <a:r>
              <a:rPr lang="en-US" dirty="0" err="1"/>
              <a:t>www.kcma.org</a:t>
            </a:r>
            <a:r>
              <a:rPr lang="en-US" dirty="0"/>
              <a:t>, and the Listing Certificate for each participant can be downloaded as well.</a:t>
            </a:r>
          </a:p>
        </p:txBody>
      </p:sp>
      <p:sp>
        <p:nvSpPr>
          <p:cNvPr id="4" name="Slide Number Placeholder 3"/>
          <p:cNvSpPr>
            <a:spLocks noGrp="1"/>
          </p:cNvSpPr>
          <p:nvPr>
            <p:ph type="sldNum" sz="quarter" idx="5"/>
          </p:nvPr>
        </p:nvSpPr>
        <p:spPr/>
        <p:txBody>
          <a:bodyPr/>
          <a:lstStyle/>
          <a:p>
            <a:fld id="{7D581850-2616-7F4B-972C-FE0903DDCEE8}" type="slidenum">
              <a:rPr lang="en-US" smtClean="0"/>
              <a:t>14</a:t>
            </a:fld>
            <a:endParaRPr lang="en-US"/>
          </a:p>
        </p:txBody>
      </p:sp>
    </p:spTree>
    <p:extLst>
      <p:ext uri="{BB962C8B-B14F-4D97-AF65-F5344CB8AC3E}">
        <p14:creationId xmlns:p14="http://schemas.microsoft.com/office/powerpoint/2010/main" val="3242131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here are the sections contained within the KCMA/ANSI A161.1 standard. We will go over each of these in detail later in the course. As you can see, the standard covers everything from general construction requirements to testing of the cabinet finish.</a:t>
            </a:r>
          </a:p>
        </p:txBody>
      </p:sp>
      <p:sp>
        <p:nvSpPr>
          <p:cNvPr id="4" name="Slide Number Placeholder 3"/>
          <p:cNvSpPr>
            <a:spLocks noGrp="1"/>
          </p:cNvSpPr>
          <p:nvPr>
            <p:ph type="sldNum" sz="quarter" idx="5"/>
          </p:nvPr>
        </p:nvSpPr>
        <p:spPr/>
        <p:txBody>
          <a:bodyPr/>
          <a:lstStyle/>
          <a:p>
            <a:fld id="{7D581850-2616-7F4B-972C-FE0903DDCEE8}" type="slidenum">
              <a:rPr lang="en-US" smtClean="0"/>
              <a:t>15</a:t>
            </a:fld>
            <a:endParaRPr lang="en-US"/>
          </a:p>
        </p:txBody>
      </p:sp>
    </p:spTree>
    <p:extLst>
      <p:ext uri="{BB962C8B-B14F-4D97-AF65-F5344CB8AC3E}">
        <p14:creationId xmlns:p14="http://schemas.microsoft.com/office/powerpoint/2010/main" val="424000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very few construction requirements in a performance standard. The intent is not to limit materials or design, provided the materials and design pass the performance tests. This is different from other specifications that focus on grades of products based on the materials used in construction and the construction techniques.</a:t>
            </a:r>
          </a:p>
          <a:p>
            <a:endParaRPr lang="en-US" dirty="0"/>
          </a:p>
          <a:p>
            <a:r>
              <a:rPr lang="en-US" dirty="0"/>
              <a:t>We will briefly go over the construction requirements that are contained within the KCMA/ANSI A161.1 standard. All wall cabinets need to be fully enclosed.</a:t>
            </a:r>
          </a:p>
        </p:txBody>
      </p:sp>
      <p:sp>
        <p:nvSpPr>
          <p:cNvPr id="4" name="Slide Number Placeholder 3"/>
          <p:cNvSpPr>
            <a:spLocks noGrp="1"/>
          </p:cNvSpPr>
          <p:nvPr>
            <p:ph type="sldNum" sz="quarter" idx="5"/>
          </p:nvPr>
        </p:nvSpPr>
        <p:spPr/>
        <p:txBody>
          <a:bodyPr/>
          <a:lstStyle/>
          <a:p>
            <a:fld id="{7D581850-2616-7F4B-972C-FE0903DDCEE8}" type="slidenum">
              <a:rPr lang="en-US" smtClean="0"/>
              <a:t>16</a:t>
            </a:fld>
            <a:endParaRPr lang="en-US"/>
          </a:p>
        </p:txBody>
      </p:sp>
    </p:spTree>
    <p:extLst>
      <p:ext uri="{BB962C8B-B14F-4D97-AF65-F5344CB8AC3E}">
        <p14:creationId xmlns:p14="http://schemas.microsoft.com/office/powerpoint/2010/main" val="3736554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cabinets designed to rest on the floor must be provided with a toe space at least two inches deep and three inches high. When we get to the Severe Use Cabinets, this requirements changes to 3” x 3”. </a:t>
            </a:r>
          </a:p>
        </p:txBody>
      </p:sp>
      <p:sp>
        <p:nvSpPr>
          <p:cNvPr id="4" name="Slide Number Placeholder 3"/>
          <p:cNvSpPr>
            <a:spLocks noGrp="1"/>
          </p:cNvSpPr>
          <p:nvPr>
            <p:ph type="sldNum" sz="quarter" idx="5"/>
          </p:nvPr>
        </p:nvSpPr>
        <p:spPr/>
        <p:txBody>
          <a:bodyPr/>
          <a:lstStyle/>
          <a:p>
            <a:fld id="{7D581850-2616-7F4B-972C-FE0903DDCEE8}" type="slidenum">
              <a:rPr lang="en-US" smtClean="0"/>
              <a:t>17</a:t>
            </a:fld>
            <a:endParaRPr lang="en-US"/>
          </a:p>
        </p:txBody>
      </p:sp>
    </p:spTree>
    <p:extLst>
      <p:ext uri="{BB962C8B-B14F-4D97-AF65-F5344CB8AC3E}">
        <p14:creationId xmlns:p14="http://schemas.microsoft.com/office/powerpoint/2010/main" val="2874408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base cabinets must have backs, bottoms and sides. We will see in the next few slides there are some exceptions for specialty cabinets.</a:t>
            </a:r>
          </a:p>
        </p:txBody>
      </p:sp>
      <p:sp>
        <p:nvSpPr>
          <p:cNvPr id="4" name="Slide Number Placeholder 3"/>
          <p:cNvSpPr>
            <a:spLocks noGrp="1"/>
          </p:cNvSpPr>
          <p:nvPr>
            <p:ph type="sldNum" sz="quarter" idx="5"/>
          </p:nvPr>
        </p:nvSpPr>
        <p:spPr/>
        <p:txBody>
          <a:bodyPr/>
          <a:lstStyle/>
          <a:p>
            <a:fld id="{7D581850-2616-7F4B-972C-FE0903DDCEE8}" type="slidenum">
              <a:rPr lang="en-US" smtClean="0"/>
              <a:t>18</a:t>
            </a:fld>
            <a:endParaRPr lang="en-US"/>
          </a:p>
        </p:txBody>
      </p:sp>
    </p:spTree>
    <p:extLst>
      <p:ext uri="{BB962C8B-B14F-4D97-AF65-F5344CB8AC3E}">
        <p14:creationId xmlns:p14="http://schemas.microsoft.com/office/powerpoint/2010/main" val="499301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utility cabinets must meet the same requirements as base and wall cabinets. Exceptions are made for cabinets that need to have plumbing or wiring entering the cabinet. Utility cabinets without backs or with cut-outs in the backs are permitted.</a:t>
            </a:r>
          </a:p>
        </p:txBody>
      </p:sp>
      <p:sp>
        <p:nvSpPr>
          <p:cNvPr id="4" name="Slide Number Placeholder 3"/>
          <p:cNvSpPr>
            <a:spLocks noGrp="1"/>
          </p:cNvSpPr>
          <p:nvPr>
            <p:ph type="sldNum" sz="quarter" idx="5"/>
          </p:nvPr>
        </p:nvSpPr>
        <p:spPr/>
        <p:txBody>
          <a:bodyPr/>
          <a:lstStyle/>
          <a:p>
            <a:fld id="{7D581850-2616-7F4B-972C-FE0903DDCEE8}" type="slidenum">
              <a:rPr lang="en-US" smtClean="0"/>
              <a:t>19</a:t>
            </a:fld>
            <a:endParaRPr lang="en-US"/>
          </a:p>
        </p:txBody>
      </p:sp>
    </p:spTree>
    <p:extLst>
      <p:ext uri="{BB962C8B-B14F-4D97-AF65-F5344CB8AC3E}">
        <p14:creationId xmlns:p14="http://schemas.microsoft.com/office/powerpoint/2010/main" val="545423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Refrigerator, kitchen sink and oven cabinets are also allowed to have open backs or cut-outs for plumbing and wiring.</a:t>
            </a:r>
          </a:p>
        </p:txBody>
      </p:sp>
      <p:sp>
        <p:nvSpPr>
          <p:cNvPr id="4" name="Slide Number Placeholder 3"/>
          <p:cNvSpPr>
            <a:spLocks noGrp="1"/>
          </p:cNvSpPr>
          <p:nvPr>
            <p:ph type="sldNum" sz="quarter" idx="5"/>
          </p:nvPr>
        </p:nvSpPr>
        <p:spPr/>
        <p:txBody>
          <a:bodyPr/>
          <a:lstStyle/>
          <a:p>
            <a:fld id="{7D581850-2616-7F4B-972C-FE0903DDCEE8}" type="slidenum">
              <a:rPr lang="en-US" smtClean="0"/>
              <a:t>20</a:t>
            </a:fld>
            <a:endParaRPr lang="en-US"/>
          </a:p>
        </p:txBody>
      </p:sp>
    </p:spTree>
    <p:extLst>
      <p:ext uri="{BB962C8B-B14F-4D97-AF65-F5344CB8AC3E}">
        <p14:creationId xmlns:p14="http://schemas.microsoft.com/office/powerpoint/2010/main" val="1853676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Cabinet doors must be aligned and close without excessive binding or looseness. The laboratories performing testing in support of the KCMA/ANSI A161.1 Certification are instructed to perform reasonable adjustments on the doors that are typical of an experienced installer.</a:t>
            </a:r>
          </a:p>
        </p:txBody>
      </p:sp>
      <p:sp>
        <p:nvSpPr>
          <p:cNvPr id="4" name="Slide Number Placeholder 3"/>
          <p:cNvSpPr>
            <a:spLocks noGrp="1"/>
          </p:cNvSpPr>
          <p:nvPr>
            <p:ph type="sldNum" sz="quarter" idx="5"/>
          </p:nvPr>
        </p:nvSpPr>
        <p:spPr/>
        <p:txBody>
          <a:bodyPr/>
          <a:lstStyle/>
          <a:p>
            <a:fld id="{7D581850-2616-7F4B-972C-FE0903DDCEE8}" type="slidenum">
              <a:rPr lang="en-US" smtClean="0"/>
              <a:t>21</a:t>
            </a:fld>
            <a:endParaRPr lang="en-US"/>
          </a:p>
        </p:txBody>
      </p:sp>
    </p:spTree>
    <p:extLst>
      <p:ext uri="{BB962C8B-B14F-4D97-AF65-F5344CB8AC3E}">
        <p14:creationId xmlns:p14="http://schemas.microsoft.com/office/powerpoint/2010/main" val="2735572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the frames are individual or ganged, they must provide solid construction. The rigid construction requirement is determined through compliance with the structural testing requirements.</a:t>
            </a:r>
          </a:p>
          <a:p>
            <a:r>
              <a:rPr lang="en-US" dirty="0"/>
              <a:t>A face frame is a solid wood frame placed over the opening, which provides a square and solid foundation for cabinet hardware such as slides and hinges.</a:t>
            </a:r>
          </a:p>
        </p:txBody>
      </p:sp>
      <p:sp>
        <p:nvSpPr>
          <p:cNvPr id="4" name="Slide Number Placeholder 3"/>
          <p:cNvSpPr>
            <a:spLocks noGrp="1"/>
          </p:cNvSpPr>
          <p:nvPr>
            <p:ph type="sldNum" sz="quarter" idx="5"/>
          </p:nvPr>
        </p:nvSpPr>
        <p:spPr/>
        <p:txBody>
          <a:bodyPr/>
          <a:lstStyle/>
          <a:p>
            <a:fld id="{7D581850-2616-7F4B-972C-FE0903DDCEE8}" type="slidenum">
              <a:rPr lang="en-US" smtClean="0"/>
              <a:t>22</a:t>
            </a:fld>
            <a:endParaRPr lang="en-US"/>
          </a:p>
        </p:txBody>
      </p:sp>
    </p:spTree>
    <p:extLst>
      <p:ext uri="{BB962C8B-B14F-4D97-AF65-F5344CB8AC3E}">
        <p14:creationId xmlns:p14="http://schemas.microsoft.com/office/powerpoint/2010/main" val="426549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AIA approved course on the three KCMA certification programs for residential kitchen and bathroom cabinets –A161.1, Environmental Stewardship and Severe Use. This course earns one CEU towards the 6 required General Topic units per year.</a:t>
            </a:r>
          </a:p>
        </p:txBody>
      </p:sp>
      <p:sp>
        <p:nvSpPr>
          <p:cNvPr id="4" name="Slide Number Placeholder 3"/>
          <p:cNvSpPr>
            <a:spLocks noGrp="1"/>
          </p:cNvSpPr>
          <p:nvPr>
            <p:ph type="sldNum" sz="quarter" idx="5"/>
          </p:nvPr>
        </p:nvSpPr>
        <p:spPr/>
        <p:txBody>
          <a:bodyPr/>
          <a:lstStyle/>
          <a:p>
            <a:fld id="{7D581850-2616-7F4B-972C-FE0903DDCEE8}" type="slidenum">
              <a:rPr lang="en-US" smtClean="0"/>
              <a:t>5</a:t>
            </a:fld>
            <a:endParaRPr lang="en-US"/>
          </a:p>
        </p:txBody>
      </p:sp>
    </p:spTree>
    <p:extLst>
      <p:ext uri="{BB962C8B-B14F-4D97-AF65-F5344CB8AC3E}">
        <p14:creationId xmlns:p14="http://schemas.microsoft.com/office/powerpoint/2010/main" val="2777875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Thicknesses are usually 5/8” or ¾” materials in order to maintain quality construction. With frameless construction, the hardware is mounted to the inside of the casework. Developed in Europe following WWII, frameless has become the standard in commercial case goods and has become more popular in residential casework.</a:t>
            </a:r>
          </a:p>
        </p:txBody>
      </p:sp>
      <p:sp>
        <p:nvSpPr>
          <p:cNvPr id="4" name="Slide Number Placeholder 3"/>
          <p:cNvSpPr>
            <a:spLocks noGrp="1"/>
          </p:cNvSpPr>
          <p:nvPr>
            <p:ph type="sldNum" sz="quarter" idx="5"/>
          </p:nvPr>
        </p:nvSpPr>
        <p:spPr/>
        <p:txBody>
          <a:bodyPr/>
          <a:lstStyle/>
          <a:p>
            <a:fld id="{7D581850-2616-7F4B-972C-FE0903DDCEE8}" type="slidenum">
              <a:rPr lang="en-US" smtClean="0"/>
              <a:t>23</a:t>
            </a:fld>
            <a:endParaRPr lang="en-US"/>
          </a:p>
        </p:txBody>
      </p:sp>
    </p:spTree>
    <p:extLst>
      <p:ext uri="{BB962C8B-B14F-4D97-AF65-F5344CB8AC3E}">
        <p14:creationId xmlns:p14="http://schemas.microsoft.com/office/powerpoint/2010/main" val="886150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KCMA/ANSI A161.1 Standard requires bracing as needed so the cabinets can withstand the structural test requirements. This is one example of bracing that adds additional reinforcement to the corner. The standard does not specify the materials used in construction, just that the cabinets must pass the testing.</a:t>
            </a:r>
          </a:p>
        </p:txBody>
      </p:sp>
      <p:sp>
        <p:nvSpPr>
          <p:cNvPr id="4" name="Slide Number Placeholder 3"/>
          <p:cNvSpPr>
            <a:spLocks noGrp="1"/>
          </p:cNvSpPr>
          <p:nvPr>
            <p:ph type="sldNum" sz="quarter" idx="5"/>
          </p:nvPr>
        </p:nvSpPr>
        <p:spPr/>
        <p:txBody>
          <a:bodyPr/>
          <a:lstStyle/>
          <a:p>
            <a:fld id="{7D581850-2616-7F4B-972C-FE0903DDCEE8}" type="slidenum">
              <a:rPr lang="en-US" smtClean="0"/>
              <a:t>24</a:t>
            </a:fld>
            <a:endParaRPr lang="en-US"/>
          </a:p>
        </p:txBody>
      </p:sp>
    </p:spTree>
    <p:extLst>
      <p:ext uri="{BB962C8B-B14F-4D97-AF65-F5344CB8AC3E}">
        <p14:creationId xmlns:p14="http://schemas.microsoft.com/office/powerpoint/2010/main" val="1921673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lumber used in making the cabinets needs to have a moisture content of 10% or less. What is illustrated here is a kiln which is a type of oven used to dry out the lumber. This particular kiln is an example of ‘green’ manufacturing as it is a solar kiln.</a:t>
            </a:r>
          </a:p>
        </p:txBody>
      </p:sp>
      <p:sp>
        <p:nvSpPr>
          <p:cNvPr id="4" name="Slide Number Placeholder 3"/>
          <p:cNvSpPr>
            <a:spLocks noGrp="1"/>
          </p:cNvSpPr>
          <p:nvPr>
            <p:ph type="sldNum" sz="quarter" idx="5"/>
          </p:nvPr>
        </p:nvSpPr>
        <p:spPr/>
        <p:txBody>
          <a:bodyPr/>
          <a:lstStyle/>
          <a:p>
            <a:fld id="{7D581850-2616-7F4B-972C-FE0903DDCEE8}" type="slidenum">
              <a:rPr lang="en-US" smtClean="0"/>
              <a:t>25</a:t>
            </a:fld>
            <a:endParaRPr lang="en-US"/>
          </a:p>
        </p:txBody>
      </p:sp>
    </p:spTree>
    <p:extLst>
      <p:ext uri="{BB962C8B-B14F-4D97-AF65-F5344CB8AC3E}">
        <p14:creationId xmlns:p14="http://schemas.microsoft.com/office/powerpoint/2010/main" val="2514656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materials used in cabinets must be suitable for use in the kitchen and bath environment where they may be exposed to grease, solvents, water, detergent, steam and other substances usually found in these rooms. The performance tests determine if a materials is suitable for use in the construction of the cabinet.</a:t>
            </a:r>
          </a:p>
        </p:txBody>
      </p:sp>
      <p:sp>
        <p:nvSpPr>
          <p:cNvPr id="4" name="Slide Number Placeholder 3"/>
          <p:cNvSpPr>
            <a:spLocks noGrp="1"/>
          </p:cNvSpPr>
          <p:nvPr>
            <p:ph type="sldNum" sz="quarter" idx="5"/>
          </p:nvPr>
        </p:nvSpPr>
        <p:spPr/>
        <p:txBody>
          <a:bodyPr/>
          <a:lstStyle/>
          <a:p>
            <a:fld id="{7D581850-2616-7F4B-972C-FE0903DDCEE8}" type="slidenum">
              <a:rPr lang="en-US" smtClean="0"/>
              <a:t>26</a:t>
            </a:fld>
            <a:endParaRPr lang="en-US"/>
          </a:p>
        </p:txBody>
      </p:sp>
    </p:spTree>
    <p:extLst>
      <p:ext uri="{BB962C8B-B14F-4D97-AF65-F5344CB8AC3E}">
        <p14:creationId xmlns:p14="http://schemas.microsoft.com/office/powerpoint/2010/main" val="1962188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unfinished surface of the cabinets must be properly prepared before the application of the finish. This includes prepping of edges by either filling and sanding or using edge banding.</a:t>
            </a:r>
          </a:p>
        </p:txBody>
      </p:sp>
      <p:sp>
        <p:nvSpPr>
          <p:cNvPr id="4" name="Slide Number Placeholder 3"/>
          <p:cNvSpPr>
            <a:spLocks noGrp="1"/>
          </p:cNvSpPr>
          <p:nvPr>
            <p:ph type="sldNum" sz="quarter" idx="5"/>
          </p:nvPr>
        </p:nvSpPr>
        <p:spPr/>
        <p:txBody>
          <a:bodyPr/>
          <a:lstStyle/>
          <a:p>
            <a:fld id="{7D581850-2616-7F4B-972C-FE0903DDCEE8}" type="slidenum">
              <a:rPr lang="en-US" smtClean="0"/>
              <a:t>27</a:t>
            </a:fld>
            <a:endParaRPr lang="en-US"/>
          </a:p>
        </p:txBody>
      </p:sp>
    </p:spTree>
    <p:extLst>
      <p:ext uri="{BB962C8B-B14F-4D97-AF65-F5344CB8AC3E}">
        <p14:creationId xmlns:p14="http://schemas.microsoft.com/office/powerpoint/2010/main" val="2367017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finishing the edges, all nails and staples must be set and the holes filled and sanded to a smooth finish.</a:t>
            </a:r>
          </a:p>
        </p:txBody>
      </p:sp>
      <p:sp>
        <p:nvSpPr>
          <p:cNvPr id="4" name="Slide Number Placeholder 3"/>
          <p:cNvSpPr>
            <a:spLocks noGrp="1"/>
          </p:cNvSpPr>
          <p:nvPr>
            <p:ph type="sldNum" sz="quarter" idx="5"/>
          </p:nvPr>
        </p:nvSpPr>
        <p:spPr/>
        <p:txBody>
          <a:bodyPr/>
          <a:lstStyle/>
          <a:p>
            <a:fld id="{7D581850-2616-7F4B-972C-FE0903DDCEE8}" type="slidenum">
              <a:rPr lang="en-US" smtClean="0"/>
              <a:t>28</a:t>
            </a:fld>
            <a:endParaRPr lang="en-US"/>
          </a:p>
        </p:txBody>
      </p:sp>
    </p:spTree>
    <p:extLst>
      <p:ext uri="{BB962C8B-B14F-4D97-AF65-F5344CB8AC3E}">
        <p14:creationId xmlns:p14="http://schemas.microsoft.com/office/powerpoint/2010/main" val="851946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tolerances included in the KCMA/ANSI A161.1 Standard for the allowable gap in exposed joints. Those joints easily seen by the consumer require a tighter tolerance than those not easily seen. For example, joints on the face frame of the cabinet require a tighter tolerance compared to joints inside the cabinet.</a:t>
            </a:r>
          </a:p>
        </p:txBody>
      </p:sp>
      <p:sp>
        <p:nvSpPr>
          <p:cNvPr id="4" name="Slide Number Placeholder 3"/>
          <p:cNvSpPr>
            <a:spLocks noGrp="1"/>
          </p:cNvSpPr>
          <p:nvPr>
            <p:ph type="sldNum" sz="quarter" idx="5"/>
          </p:nvPr>
        </p:nvSpPr>
        <p:spPr/>
        <p:txBody>
          <a:bodyPr/>
          <a:lstStyle/>
          <a:p>
            <a:fld id="{7D581850-2616-7F4B-972C-FE0903DDCEE8}" type="slidenum">
              <a:rPr lang="en-US" smtClean="0"/>
              <a:t>29</a:t>
            </a:fld>
            <a:endParaRPr lang="en-US"/>
          </a:p>
        </p:txBody>
      </p:sp>
    </p:spTree>
    <p:extLst>
      <p:ext uri="{BB962C8B-B14F-4D97-AF65-F5344CB8AC3E}">
        <p14:creationId xmlns:p14="http://schemas.microsoft.com/office/powerpoint/2010/main" val="1048580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BHMA maintains standards for different finishes on different base metals. The manufacturer is required to provide proof of compliance for all hardware used in making the cabinets from the hardware supplier.</a:t>
            </a:r>
          </a:p>
        </p:txBody>
      </p:sp>
      <p:sp>
        <p:nvSpPr>
          <p:cNvPr id="4" name="Slide Number Placeholder 3"/>
          <p:cNvSpPr>
            <a:spLocks noGrp="1"/>
          </p:cNvSpPr>
          <p:nvPr>
            <p:ph type="sldNum" sz="quarter" idx="5"/>
          </p:nvPr>
        </p:nvSpPr>
        <p:spPr/>
        <p:txBody>
          <a:bodyPr/>
          <a:lstStyle/>
          <a:p>
            <a:fld id="{7D581850-2616-7F4B-972C-FE0903DDCEE8}" type="slidenum">
              <a:rPr lang="en-US" smtClean="0"/>
              <a:t>30</a:t>
            </a:fld>
            <a:endParaRPr lang="en-US"/>
          </a:p>
        </p:txBody>
      </p:sp>
    </p:spTree>
    <p:extLst>
      <p:ext uri="{BB962C8B-B14F-4D97-AF65-F5344CB8AC3E}">
        <p14:creationId xmlns:p14="http://schemas.microsoft.com/office/powerpoint/2010/main" val="208319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structural tests in the KCMA/ANSI A161.1 Standard. These test the structural abuse a typical user will subject the cabinets to. We’ll go over each in detail.</a:t>
            </a:r>
          </a:p>
        </p:txBody>
      </p:sp>
      <p:sp>
        <p:nvSpPr>
          <p:cNvPr id="4" name="Slide Number Placeholder 3"/>
          <p:cNvSpPr>
            <a:spLocks noGrp="1"/>
          </p:cNvSpPr>
          <p:nvPr>
            <p:ph type="sldNum" sz="quarter" idx="5"/>
          </p:nvPr>
        </p:nvSpPr>
        <p:spPr/>
        <p:txBody>
          <a:bodyPr/>
          <a:lstStyle/>
          <a:p>
            <a:fld id="{7D581850-2616-7F4B-972C-FE0903DDCEE8}" type="slidenum">
              <a:rPr lang="en-US" smtClean="0"/>
              <a:t>31</a:t>
            </a:fld>
            <a:endParaRPr lang="en-US"/>
          </a:p>
        </p:txBody>
      </p:sp>
    </p:spTree>
    <p:extLst>
      <p:ext uri="{BB962C8B-B14F-4D97-AF65-F5344CB8AC3E}">
        <p14:creationId xmlns:p14="http://schemas.microsoft.com/office/powerpoint/2010/main" val="319724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5.1 requires all shelves and bottoms are loaded at 15 pounds per square foot, and loading is maintained for seven days to ensure that there is no excessive deflection and no visible sign of joint separation or failure of any part of the cabinets or the mounting system. This is a long term load test to make sure the shelves will not experience excessive deflection under load.</a:t>
            </a:r>
          </a:p>
        </p:txBody>
      </p:sp>
      <p:sp>
        <p:nvSpPr>
          <p:cNvPr id="4" name="Slide Number Placeholder 3"/>
          <p:cNvSpPr>
            <a:spLocks noGrp="1"/>
          </p:cNvSpPr>
          <p:nvPr>
            <p:ph type="sldNum" sz="quarter" idx="5"/>
          </p:nvPr>
        </p:nvSpPr>
        <p:spPr/>
        <p:txBody>
          <a:bodyPr/>
          <a:lstStyle/>
          <a:p>
            <a:fld id="{7D581850-2616-7F4B-972C-FE0903DDCEE8}" type="slidenum">
              <a:rPr lang="en-US" smtClean="0"/>
              <a:t>33</a:t>
            </a:fld>
            <a:endParaRPr lang="en-US"/>
          </a:p>
        </p:txBody>
      </p:sp>
    </p:spTree>
    <p:extLst>
      <p:ext uri="{BB962C8B-B14F-4D97-AF65-F5344CB8AC3E}">
        <p14:creationId xmlns:p14="http://schemas.microsoft.com/office/powerpoint/2010/main" val="3937010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AIA requires that each course include some specific information concerning AIA approved course providers. One general topic LU hour will be earned for taking this course and, after successfully completing the exam, will be reported to AIA. A certificate of completion is available upon request. KCMA is an approved AIA course provide and this course has been reviewed and approved by AIA. This course does not promote or market any KCMA products or services.</a:t>
            </a:r>
          </a:p>
        </p:txBody>
      </p:sp>
      <p:sp>
        <p:nvSpPr>
          <p:cNvPr id="4" name="Slide Number Placeholder 3"/>
          <p:cNvSpPr>
            <a:spLocks noGrp="1"/>
          </p:cNvSpPr>
          <p:nvPr>
            <p:ph type="sldNum" sz="quarter" idx="5"/>
          </p:nvPr>
        </p:nvSpPr>
        <p:spPr/>
        <p:txBody>
          <a:bodyPr/>
          <a:lstStyle/>
          <a:p>
            <a:fld id="{7D581850-2616-7F4B-972C-FE0903DDCEE8}" type="slidenum">
              <a:rPr lang="en-US" smtClean="0"/>
              <a:t>6</a:t>
            </a:fld>
            <a:endParaRPr lang="en-US"/>
          </a:p>
        </p:txBody>
      </p:sp>
    </p:spTree>
    <p:extLst>
      <p:ext uri="{BB962C8B-B14F-4D97-AF65-F5344CB8AC3E}">
        <p14:creationId xmlns:p14="http://schemas.microsoft.com/office/powerpoint/2010/main" val="491949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5.2 of the Standard – mounted wall cabinets are gradually loaded to 600 pounds without any visible sign of failure in the cabinet or the mounting system. Cabinets can be loaded with quite a few dishes or canned goods. This test method determines if the cabinet can withstand excessive loading.</a:t>
            </a:r>
          </a:p>
        </p:txBody>
      </p:sp>
      <p:sp>
        <p:nvSpPr>
          <p:cNvPr id="4" name="Slide Number Placeholder 3"/>
          <p:cNvSpPr>
            <a:spLocks noGrp="1"/>
          </p:cNvSpPr>
          <p:nvPr>
            <p:ph type="sldNum" sz="quarter" idx="5"/>
          </p:nvPr>
        </p:nvSpPr>
        <p:spPr/>
        <p:txBody>
          <a:bodyPr/>
          <a:lstStyle/>
          <a:p>
            <a:fld id="{7D581850-2616-7F4B-972C-FE0903DDCEE8}" type="slidenum">
              <a:rPr lang="en-US" smtClean="0"/>
              <a:t>34</a:t>
            </a:fld>
            <a:endParaRPr lang="en-US"/>
          </a:p>
        </p:txBody>
      </p:sp>
    </p:spTree>
    <p:extLst>
      <p:ext uri="{BB962C8B-B14F-4D97-AF65-F5344CB8AC3E}">
        <p14:creationId xmlns:p14="http://schemas.microsoft.com/office/powerpoint/2010/main" val="1780312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5.3 tests the strength of base-front joints, a load of 250 pounds is applied against the inside of cabinet-front stiles for cabinets with drawer rail, or 200 pounds is applied for cabinets without drawer rail. During installation when cabinets are screwed together, the front joints can be put under a bit of stress. This test determines if the joints can withstand the stresses.</a:t>
            </a:r>
          </a:p>
        </p:txBody>
      </p:sp>
      <p:sp>
        <p:nvSpPr>
          <p:cNvPr id="4" name="Slide Number Placeholder 3"/>
          <p:cNvSpPr>
            <a:spLocks noGrp="1"/>
          </p:cNvSpPr>
          <p:nvPr>
            <p:ph type="sldNum" sz="quarter" idx="5"/>
          </p:nvPr>
        </p:nvSpPr>
        <p:spPr/>
        <p:txBody>
          <a:bodyPr/>
          <a:lstStyle/>
          <a:p>
            <a:fld id="{7D581850-2616-7F4B-972C-FE0903DDCEE8}" type="slidenum">
              <a:rPr lang="en-US" smtClean="0"/>
              <a:t>35</a:t>
            </a:fld>
            <a:endParaRPr lang="en-US"/>
          </a:p>
        </p:txBody>
      </p:sp>
    </p:spTree>
    <p:extLst>
      <p:ext uri="{BB962C8B-B14F-4D97-AF65-F5344CB8AC3E}">
        <p14:creationId xmlns:p14="http://schemas.microsoft.com/office/powerpoint/2010/main" val="1859344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5.4 tests the ability of shelves, bottoms and drawer bottoms to withstand the dropping of cans and other items, a three-pound steel ball is dropped from six inches above the surface. After the test, the drawer must not be damaged and must operate as before the test with no visible sign of joint separation or failure of any part of the cabinet or mounting system.</a:t>
            </a:r>
          </a:p>
        </p:txBody>
      </p:sp>
      <p:sp>
        <p:nvSpPr>
          <p:cNvPr id="4" name="Slide Number Placeholder 3"/>
          <p:cNvSpPr>
            <a:spLocks noGrp="1"/>
          </p:cNvSpPr>
          <p:nvPr>
            <p:ph type="sldNum" sz="quarter" idx="5"/>
          </p:nvPr>
        </p:nvSpPr>
        <p:spPr/>
        <p:txBody>
          <a:bodyPr/>
          <a:lstStyle/>
          <a:p>
            <a:fld id="{7D581850-2616-7F4B-972C-FE0903DDCEE8}" type="slidenum">
              <a:rPr lang="en-US" smtClean="0"/>
              <a:t>36</a:t>
            </a:fld>
            <a:endParaRPr lang="en-US"/>
          </a:p>
        </p:txBody>
      </p:sp>
    </p:spTree>
    <p:extLst>
      <p:ext uri="{BB962C8B-B14F-4D97-AF65-F5344CB8AC3E}">
        <p14:creationId xmlns:p14="http://schemas.microsoft.com/office/powerpoint/2010/main" val="731584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5.5 tests the ability of cabinet doors and connections to withstand impacts, a 10-pound sandbag is used to strike the center of a closed cabinet door and repeated with the door opened to a 45-degree angle. The door must operate as before the test and show no damage or sign of separation or failure in the system. This simulates the impacts a base cabinet door might encounter.</a:t>
            </a:r>
          </a:p>
        </p:txBody>
      </p:sp>
      <p:sp>
        <p:nvSpPr>
          <p:cNvPr id="4" name="Slide Number Placeholder 3"/>
          <p:cNvSpPr>
            <a:spLocks noGrp="1"/>
          </p:cNvSpPr>
          <p:nvPr>
            <p:ph type="sldNum" sz="quarter" idx="5"/>
          </p:nvPr>
        </p:nvSpPr>
        <p:spPr/>
        <p:txBody>
          <a:bodyPr/>
          <a:lstStyle/>
          <a:p>
            <a:fld id="{7D581850-2616-7F4B-972C-FE0903DDCEE8}" type="slidenum">
              <a:rPr lang="en-US" smtClean="0"/>
              <a:t>37</a:t>
            </a:fld>
            <a:endParaRPr lang="en-US"/>
          </a:p>
        </p:txBody>
      </p:sp>
    </p:spTree>
    <p:extLst>
      <p:ext uri="{BB962C8B-B14F-4D97-AF65-F5344CB8AC3E}">
        <p14:creationId xmlns:p14="http://schemas.microsoft.com/office/powerpoint/2010/main" val="3902867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6 of the Standard focuses on the structural integrity of the door and how it is mounted to the cabinet. There are two test methods performed for door operation, one is a long term cycling test and the other is a load test.</a:t>
            </a:r>
          </a:p>
        </p:txBody>
      </p:sp>
      <p:sp>
        <p:nvSpPr>
          <p:cNvPr id="4" name="Slide Number Placeholder 3"/>
          <p:cNvSpPr>
            <a:spLocks noGrp="1"/>
          </p:cNvSpPr>
          <p:nvPr>
            <p:ph type="sldNum" sz="quarter" idx="5"/>
          </p:nvPr>
        </p:nvSpPr>
        <p:spPr/>
        <p:txBody>
          <a:bodyPr/>
          <a:lstStyle/>
          <a:p>
            <a:fld id="{7D581850-2616-7F4B-972C-FE0903DDCEE8}" type="slidenum">
              <a:rPr lang="en-US" smtClean="0"/>
              <a:t>38</a:t>
            </a:fld>
            <a:endParaRPr lang="en-US"/>
          </a:p>
        </p:txBody>
      </p:sp>
    </p:spTree>
    <p:extLst>
      <p:ext uri="{BB962C8B-B14F-4D97-AF65-F5344CB8AC3E}">
        <p14:creationId xmlns:p14="http://schemas.microsoft.com/office/powerpoint/2010/main" val="2227766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the ability of doors, door-holding devices, hinges and attachment devices to operate under the stress of normal use, doors are opened and closed through a full 90-degree to 20-degree swing for 25,000 cycles.</a:t>
            </a:r>
          </a:p>
          <a:p>
            <a:r>
              <a:rPr lang="en-US" dirty="0"/>
              <a:t>At the test’s conclusion, the door must be operable, the door-holding device must hold the door in closed position, hinges must show no visible signs of damage, connections between cabinet-and-hinge and door-and-hinge must show no sign of looseness, and other specifications must be met</a:t>
            </a:r>
          </a:p>
        </p:txBody>
      </p:sp>
      <p:sp>
        <p:nvSpPr>
          <p:cNvPr id="4" name="Slide Number Placeholder 3"/>
          <p:cNvSpPr>
            <a:spLocks noGrp="1"/>
          </p:cNvSpPr>
          <p:nvPr>
            <p:ph type="sldNum" sz="quarter" idx="5"/>
          </p:nvPr>
        </p:nvSpPr>
        <p:spPr/>
        <p:txBody>
          <a:bodyPr/>
          <a:lstStyle/>
          <a:p>
            <a:fld id="{7D581850-2616-7F4B-972C-FE0903DDCEE8}" type="slidenum">
              <a:rPr lang="en-US" smtClean="0"/>
              <a:t>39</a:t>
            </a:fld>
            <a:endParaRPr lang="en-US"/>
          </a:p>
        </p:txBody>
      </p:sp>
    </p:spTree>
    <p:extLst>
      <p:ext uri="{BB962C8B-B14F-4D97-AF65-F5344CB8AC3E}">
        <p14:creationId xmlns:p14="http://schemas.microsoft.com/office/powerpoint/2010/main" val="2666501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load test requires the doors, hinges and means of attachment to withstand loading. 65 pounds of weight is applied to the door. The weighted door is slowly operated for 10 cycles from 90-degrees open to 20-degrees open and returned to the 90-degree position. The door must remain weighted for 10 minutes, after which the door and hinges must show no visible signs of damage, and connections between cabinet-and-hinge and door-and-hinge must show no sign of looseness.</a:t>
            </a:r>
          </a:p>
        </p:txBody>
      </p:sp>
      <p:sp>
        <p:nvSpPr>
          <p:cNvPr id="4" name="Slide Number Placeholder 3"/>
          <p:cNvSpPr>
            <a:spLocks noGrp="1"/>
          </p:cNvSpPr>
          <p:nvPr>
            <p:ph type="sldNum" sz="quarter" idx="5"/>
          </p:nvPr>
        </p:nvSpPr>
        <p:spPr/>
        <p:txBody>
          <a:bodyPr/>
          <a:lstStyle/>
          <a:p>
            <a:fld id="{7D581850-2616-7F4B-972C-FE0903DDCEE8}" type="slidenum">
              <a:rPr lang="en-US" smtClean="0"/>
              <a:t>40</a:t>
            </a:fld>
            <a:endParaRPr lang="en-US"/>
          </a:p>
        </p:txBody>
      </p:sp>
    </p:spTree>
    <p:extLst>
      <p:ext uri="{BB962C8B-B14F-4D97-AF65-F5344CB8AC3E}">
        <p14:creationId xmlns:p14="http://schemas.microsoft.com/office/powerpoint/2010/main" val="2368922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7 is very similar to Section 6, but it focuses on the drawer operation and the impact the drawer front will experience when it is closed.</a:t>
            </a:r>
          </a:p>
        </p:txBody>
      </p:sp>
      <p:sp>
        <p:nvSpPr>
          <p:cNvPr id="4" name="Slide Number Placeholder 3"/>
          <p:cNvSpPr>
            <a:spLocks noGrp="1"/>
          </p:cNvSpPr>
          <p:nvPr>
            <p:ph type="sldNum" sz="quarter" idx="5"/>
          </p:nvPr>
        </p:nvSpPr>
        <p:spPr/>
        <p:txBody>
          <a:bodyPr/>
          <a:lstStyle/>
          <a:p>
            <a:fld id="{7D581850-2616-7F4B-972C-FE0903DDCEE8}" type="slidenum">
              <a:rPr lang="en-US" smtClean="0"/>
              <a:t>41</a:t>
            </a:fld>
            <a:endParaRPr lang="en-US"/>
          </a:p>
        </p:txBody>
      </p:sp>
    </p:spTree>
    <p:extLst>
      <p:ext uri="{BB962C8B-B14F-4D97-AF65-F5344CB8AC3E}">
        <p14:creationId xmlns:p14="http://schemas.microsoft.com/office/powerpoint/2010/main" val="3891866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7.1 tests the ability of drawers and drawer mechanisms to operate with loading during normal use, drawers are loaded at 15 pounds per square and operated through 25,000 cycles. The drawers must then remain operable with no failure in any part of the drawer assembly or operating system, and drawer bottoms must not be deflected to interfere with drawer operation.</a:t>
            </a:r>
          </a:p>
        </p:txBody>
      </p:sp>
      <p:sp>
        <p:nvSpPr>
          <p:cNvPr id="4" name="Slide Number Placeholder 3"/>
          <p:cNvSpPr>
            <a:spLocks noGrp="1"/>
          </p:cNvSpPr>
          <p:nvPr>
            <p:ph type="sldNum" sz="quarter" idx="5"/>
          </p:nvPr>
        </p:nvSpPr>
        <p:spPr/>
        <p:txBody>
          <a:bodyPr/>
          <a:lstStyle/>
          <a:p>
            <a:fld id="{7D581850-2616-7F4B-972C-FE0903DDCEE8}" type="slidenum">
              <a:rPr lang="en-US" smtClean="0"/>
              <a:t>42</a:t>
            </a:fld>
            <a:endParaRPr lang="en-US"/>
          </a:p>
        </p:txBody>
      </p:sp>
    </p:spTree>
    <p:extLst>
      <p:ext uri="{BB962C8B-B14F-4D97-AF65-F5344CB8AC3E}">
        <p14:creationId xmlns:p14="http://schemas.microsoft.com/office/powerpoint/2010/main" val="37396571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7.2 tests the drawer front assembly. It must withstand the impact of closing the drawer under normal use. The drawer front is typically attached to the drawer box with screws and the drawer front is used to stop the drawer against the cabinet frame when closed. If the drawer is heavily weighted, quite a bit of stress can be placed on the attachment of the drawer front to the drawer box if closed forcibly.</a:t>
            </a:r>
          </a:p>
        </p:txBody>
      </p:sp>
      <p:sp>
        <p:nvSpPr>
          <p:cNvPr id="4" name="Slide Number Placeholder 3"/>
          <p:cNvSpPr>
            <a:spLocks noGrp="1"/>
          </p:cNvSpPr>
          <p:nvPr>
            <p:ph type="sldNum" sz="quarter" idx="5"/>
          </p:nvPr>
        </p:nvSpPr>
        <p:spPr/>
        <p:txBody>
          <a:bodyPr/>
          <a:lstStyle/>
          <a:p>
            <a:fld id="{7D581850-2616-7F4B-972C-FE0903DDCEE8}" type="slidenum">
              <a:rPr lang="en-US" smtClean="0"/>
              <a:t>43</a:t>
            </a:fld>
            <a:endParaRPr lang="en-US"/>
          </a:p>
        </p:txBody>
      </p:sp>
    </p:spTree>
    <p:extLst>
      <p:ext uri="{BB962C8B-B14F-4D97-AF65-F5344CB8AC3E}">
        <p14:creationId xmlns:p14="http://schemas.microsoft.com/office/powerpoint/2010/main" val="358516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provides a general overview of residential kitchen and bathroom cabinet testing and certification in accordance with the KCMA/ANSI A161.1 Standard, ESP Specification and Severe Use Specification.</a:t>
            </a:r>
          </a:p>
        </p:txBody>
      </p:sp>
      <p:sp>
        <p:nvSpPr>
          <p:cNvPr id="4" name="Slide Number Placeholder 3"/>
          <p:cNvSpPr>
            <a:spLocks noGrp="1"/>
          </p:cNvSpPr>
          <p:nvPr>
            <p:ph type="sldNum" sz="quarter" idx="5"/>
          </p:nvPr>
        </p:nvSpPr>
        <p:spPr/>
        <p:txBody>
          <a:bodyPr/>
          <a:lstStyle/>
          <a:p>
            <a:fld id="{7D581850-2616-7F4B-972C-FE0903DDCEE8}" type="slidenum">
              <a:rPr lang="en-US" smtClean="0"/>
              <a:t>7</a:t>
            </a:fld>
            <a:endParaRPr lang="en-US"/>
          </a:p>
        </p:txBody>
      </p:sp>
    </p:spTree>
    <p:extLst>
      <p:ext uri="{BB962C8B-B14F-4D97-AF65-F5344CB8AC3E}">
        <p14:creationId xmlns:p14="http://schemas.microsoft.com/office/powerpoint/2010/main" val="1729223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8 details the requirements for the cabinet finish. The appearance of the cabinet must be acceptable to the average consumer. All exposed surfaces must be free of saw marks, be fully finished without imperfections, and all nails and staples set, filled and finished. The laboratories performing the testing us a standard observation procedure when inspecting the cabinets finish.</a:t>
            </a:r>
          </a:p>
        </p:txBody>
      </p:sp>
      <p:sp>
        <p:nvSpPr>
          <p:cNvPr id="4" name="Slide Number Placeholder 3"/>
          <p:cNvSpPr>
            <a:spLocks noGrp="1"/>
          </p:cNvSpPr>
          <p:nvPr>
            <p:ph type="sldNum" sz="quarter" idx="5"/>
          </p:nvPr>
        </p:nvSpPr>
        <p:spPr/>
        <p:txBody>
          <a:bodyPr/>
          <a:lstStyle/>
          <a:p>
            <a:fld id="{7D581850-2616-7F4B-972C-FE0903DDCEE8}" type="slidenum">
              <a:rPr lang="en-US" smtClean="0"/>
              <a:t>44</a:t>
            </a:fld>
            <a:endParaRPr lang="en-US"/>
          </a:p>
        </p:txBody>
      </p:sp>
    </p:spTree>
    <p:extLst>
      <p:ext uri="{BB962C8B-B14F-4D97-AF65-F5344CB8AC3E}">
        <p14:creationId xmlns:p14="http://schemas.microsoft.com/office/powerpoint/2010/main" val="384604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9 tests the finish applied to the cabinet and makes sure the finish will not fail given what it will be exposed to during the lifetime of the cabinet. There are six separate finish tests.</a:t>
            </a:r>
          </a:p>
        </p:txBody>
      </p:sp>
      <p:sp>
        <p:nvSpPr>
          <p:cNvPr id="4" name="Slide Number Placeholder 3"/>
          <p:cNvSpPr>
            <a:spLocks noGrp="1"/>
          </p:cNvSpPr>
          <p:nvPr>
            <p:ph type="sldNum" sz="quarter" idx="5"/>
          </p:nvPr>
        </p:nvSpPr>
        <p:spPr/>
        <p:txBody>
          <a:bodyPr/>
          <a:lstStyle/>
          <a:p>
            <a:fld id="{7D581850-2616-7F4B-972C-FE0903DDCEE8}" type="slidenum">
              <a:rPr lang="en-US" smtClean="0"/>
              <a:t>45</a:t>
            </a:fld>
            <a:endParaRPr lang="en-US"/>
          </a:p>
        </p:txBody>
      </p:sp>
    </p:spTree>
    <p:extLst>
      <p:ext uri="{BB962C8B-B14F-4D97-AF65-F5344CB8AC3E}">
        <p14:creationId xmlns:p14="http://schemas.microsoft.com/office/powerpoint/2010/main" val="2001303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9.2 tests the ability of the finish to withstand hot and humid conditions for a prolonged period of time. A cabinet door is placed in a hotbox at 120 degrees Fahrenheit and 70 percent relative humidity for 24 hours, removed and allowed to return to room temperature and humidity conditions. The finish must then show no appreciable discoloration and no evidence of blistering, cold checking, or other film failure. This simulates the extreme conditions cabinets may be subjected to during shipping in the south from the manufacturing plant to the job site.</a:t>
            </a:r>
          </a:p>
        </p:txBody>
      </p:sp>
      <p:sp>
        <p:nvSpPr>
          <p:cNvPr id="4" name="Slide Number Placeholder 3"/>
          <p:cNvSpPr>
            <a:spLocks noGrp="1"/>
          </p:cNvSpPr>
          <p:nvPr>
            <p:ph type="sldNum" sz="quarter" idx="5"/>
          </p:nvPr>
        </p:nvSpPr>
        <p:spPr/>
        <p:txBody>
          <a:bodyPr/>
          <a:lstStyle/>
          <a:p>
            <a:fld id="{7D581850-2616-7F4B-972C-FE0903DDCEE8}" type="slidenum">
              <a:rPr lang="en-US" smtClean="0"/>
              <a:t>46</a:t>
            </a:fld>
            <a:endParaRPr lang="en-US"/>
          </a:p>
        </p:txBody>
      </p:sp>
    </p:spTree>
    <p:extLst>
      <p:ext uri="{BB962C8B-B14F-4D97-AF65-F5344CB8AC3E}">
        <p14:creationId xmlns:p14="http://schemas.microsoft.com/office/powerpoint/2010/main" val="2059813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9.3 tests the ability of the finish to withstand hot and cold cycles for prolonged periods. A cabinet door is placed in a hotbox at 120 degrees Fahrenheit and 70 percent relative humidity for one hour, removed and allowed to return to room temperature and humidity conditions, and then placed in a </a:t>
            </a:r>
            <a:r>
              <a:rPr lang="en-US" dirty="0" err="1"/>
              <a:t>coldbox</a:t>
            </a:r>
            <a:r>
              <a:rPr lang="en-US" dirty="0"/>
              <a:t> for one hour at -5 degrees Fahrenheit. The cycle is repeated five times. The finish must then show no appreciable discoloration and no evidence of blistering, cold checking, or other film failure. This test simulated what a cabinet might be subjected to when shipping from one extreme condition to another between the manufacturing plant and the job site.</a:t>
            </a:r>
          </a:p>
        </p:txBody>
      </p:sp>
      <p:sp>
        <p:nvSpPr>
          <p:cNvPr id="4" name="Slide Number Placeholder 3"/>
          <p:cNvSpPr>
            <a:spLocks noGrp="1"/>
          </p:cNvSpPr>
          <p:nvPr>
            <p:ph type="sldNum" sz="quarter" idx="5"/>
          </p:nvPr>
        </p:nvSpPr>
        <p:spPr/>
        <p:txBody>
          <a:bodyPr/>
          <a:lstStyle/>
          <a:p>
            <a:fld id="{7D581850-2616-7F4B-972C-FE0903DDCEE8}" type="slidenum">
              <a:rPr lang="en-US" smtClean="0"/>
              <a:t>47</a:t>
            </a:fld>
            <a:endParaRPr lang="en-US"/>
          </a:p>
        </p:txBody>
      </p:sp>
    </p:spTree>
    <p:extLst>
      <p:ext uri="{BB962C8B-B14F-4D97-AF65-F5344CB8AC3E}">
        <p14:creationId xmlns:p14="http://schemas.microsoft.com/office/powerpoint/2010/main" val="1990265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9.4 tests the ability of the finish to withstand stains and chemicals typically found in the kitchen and bath, exterior exposed surfaced of doors, front frames, drawer fronts and end panels are subjected to vinegar, lemon, orange and grape juices, tomato ketchup, coffee, olive oil, and 100-proof alcohol for 24 hours and mustard for one hour. After this test, the finish must show no appreciable discoloration, stain, or whitening that will not disperse with ordinary polishing and no indication of blistering, checks, or other film failure.</a:t>
            </a:r>
          </a:p>
        </p:txBody>
      </p:sp>
      <p:sp>
        <p:nvSpPr>
          <p:cNvPr id="4" name="Slide Number Placeholder 3"/>
          <p:cNvSpPr>
            <a:spLocks noGrp="1"/>
          </p:cNvSpPr>
          <p:nvPr>
            <p:ph type="sldNum" sz="quarter" idx="5"/>
          </p:nvPr>
        </p:nvSpPr>
        <p:spPr/>
        <p:txBody>
          <a:bodyPr/>
          <a:lstStyle/>
          <a:p>
            <a:fld id="{7D581850-2616-7F4B-972C-FE0903DDCEE8}" type="slidenum">
              <a:rPr lang="en-US" smtClean="0"/>
              <a:t>48</a:t>
            </a:fld>
            <a:endParaRPr lang="en-US"/>
          </a:p>
        </p:txBody>
      </p:sp>
    </p:spTree>
    <p:extLst>
      <p:ext uri="{BB962C8B-B14F-4D97-AF65-F5344CB8AC3E}">
        <p14:creationId xmlns:p14="http://schemas.microsoft.com/office/powerpoint/2010/main" val="2605852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9.5 tests doors resistance to exposure to moisture. The door must resist 24-hours of exposure to a detergent and water solution. This simulates hanging a wet dish towel on the door to dry. </a:t>
            </a:r>
          </a:p>
          <a:p>
            <a:endParaRPr lang="en-US" dirty="0"/>
          </a:p>
          <a:p>
            <a:r>
              <a:rPr lang="en-US" dirty="0"/>
              <a:t>The door edge must then show no delamination or swelling and no appreciable discoloration or evidence of blistering, checking, whitening, or other film failure.</a:t>
            </a:r>
          </a:p>
        </p:txBody>
      </p:sp>
      <p:sp>
        <p:nvSpPr>
          <p:cNvPr id="4" name="Slide Number Placeholder 3"/>
          <p:cNvSpPr>
            <a:spLocks noGrp="1"/>
          </p:cNvSpPr>
          <p:nvPr>
            <p:ph type="sldNum" sz="quarter" idx="5"/>
          </p:nvPr>
        </p:nvSpPr>
        <p:spPr/>
        <p:txBody>
          <a:bodyPr/>
          <a:lstStyle/>
          <a:p>
            <a:fld id="{7D581850-2616-7F4B-972C-FE0903DDCEE8}" type="slidenum">
              <a:rPr lang="en-US" smtClean="0"/>
              <a:t>49</a:t>
            </a:fld>
            <a:endParaRPr lang="en-US"/>
          </a:p>
        </p:txBody>
      </p:sp>
    </p:spTree>
    <p:extLst>
      <p:ext uri="{BB962C8B-B14F-4D97-AF65-F5344CB8AC3E}">
        <p14:creationId xmlns:p14="http://schemas.microsoft.com/office/powerpoint/2010/main" val="7991011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9.6 is for metal cabinets. If the surface of a metal cabinet gets scratched, only minimal rusting is permitted. The cabinet is scratched with a razor blade and then exposed to 100 degrees Fahrenheit and 100% relative humidity for 12 days.</a:t>
            </a:r>
          </a:p>
        </p:txBody>
      </p:sp>
      <p:sp>
        <p:nvSpPr>
          <p:cNvPr id="4" name="Slide Number Placeholder 3"/>
          <p:cNvSpPr>
            <a:spLocks noGrp="1"/>
          </p:cNvSpPr>
          <p:nvPr>
            <p:ph type="sldNum" sz="quarter" idx="5"/>
          </p:nvPr>
        </p:nvSpPr>
        <p:spPr/>
        <p:txBody>
          <a:bodyPr/>
          <a:lstStyle/>
          <a:p>
            <a:fld id="{7D581850-2616-7F4B-972C-FE0903DDCEE8}" type="slidenum">
              <a:rPr lang="en-US" smtClean="0"/>
              <a:t>50</a:t>
            </a:fld>
            <a:endParaRPr lang="en-US"/>
          </a:p>
        </p:txBody>
      </p:sp>
    </p:spTree>
    <p:extLst>
      <p:ext uri="{BB962C8B-B14F-4D97-AF65-F5344CB8AC3E}">
        <p14:creationId xmlns:p14="http://schemas.microsoft.com/office/powerpoint/2010/main" val="1057669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9.7 tests the shelves ability to resist damage from cups and plates going directly from the dishwasher to a shelf. A ceramic coffee cup is dipped in boiling water and then placed on the shelf for 24 hours. At the end of the 24 hour time period, there shall be no damage on the shelf.</a:t>
            </a:r>
          </a:p>
        </p:txBody>
      </p:sp>
      <p:sp>
        <p:nvSpPr>
          <p:cNvPr id="4" name="Slide Number Placeholder 3"/>
          <p:cNvSpPr>
            <a:spLocks noGrp="1"/>
          </p:cNvSpPr>
          <p:nvPr>
            <p:ph type="sldNum" sz="quarter" idx="5"/>
          </p:nvPr>
        </p:nvSpPr>
        <p:spPr/>
        <p:txBody>
          <a:bodyPr/>
          <a:lstStyle/>
          <a:p>
            <a:fld id="{7D581850-2616-7F4B-972C-FE0903DDCEE8}" type="slidenum">
              <a:rPr lang="en-US" smtClean="0"/>
              <a:t>51</a:t>
            </a:fld>
            <a:endParaRPr lang="en-US"/>
          </a:p>
        </p:txBody>
      </p:sp>
    </p:spTree>
    <p:extLst>
      <p:ext uri="{BB962C8B-B14F-4D97-AF65-F5344CB8AC3E}">
        <p14:creationId xmlns:p14="http://schemas.microsoft.com/office/powerpoint/2010/main" val="753546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Certification is initiated with random selection of cabinets for complete KCMA/ANSI A161.1 testing. Testing is typically performed on a 30” base cabinet and a 30” X 30” wall cabinet. Based on the extent of the cabinet lines to be certified, there will be additional testing done to make sure all the various materials and construction techniques comply with the standard. Six months after the initial testing, another round of testing is performed. If all goes well with the 6 month test, the certification participant goes to annual testing.</a:t>
            </a:r>
          </a:p>
        </p:txBody>
      </p:sp>
      <p:sp>
        <p:nvSpPr>
          <p:cNvPr id="4" name="Slide Number Placeholder 3"/>
          <p:cNvSpPr>
            <a:spLocks noGrp="1"/>
          </p:cNvSpPr>
          <p:nvPr>
            <p:ph type="sldNum" sz="quarter" idx="5"/>
          </p:nvPr>
        </p:nvSpPr>
        <p:spPr/>
        <p:txBody>
          <a:bodyPr/>
          <a:lstStyle/>
          <a:p>
            <a:fld id="{7D581850-2616-7F4B-972C-FE0903DDCEE8}" type="slidenum">
              <a:rPr lang="en-US" smtClean="0"/>
              <a:t>52</a:t>
            </a:fld>
            <a:endParaRPr lang="en-US"/>
          </a:p>
        </p:txBody>
      </p:sp>
    </p:spTree>
    <p:extLst>
      <p:ext uri="{BB962C8B-B14F-4D97-AF65-F5344CB8AC3E}">
        <p14:creationId xmlns:p14="http://schemas.microsoft.com/office/powerpoint/2010/main" val="4092082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Companies successfully passing the testing receive certification. They are added to the online listing directory at </a:t>
            </a:r>
            <a:r>
              <a:rPr lang="en-US" dirty="0" err="1"/>
              <a:t>www.kcma.org</a:t>
            </a:r>
            <a:r>
              <a:rPr lang="en-US" dirty="0"/>
              <a:t> and can now use the KCMA/ANSI A161.1 certification seal on their listed cabinets.</a:t>
            </a:r>
          </a:p>
        </p:txBody>
      </p:sp>
      <p:sp>
        <p:nvSpPr>
          <p:cNvPr id="4" name="Slide Number Placeholder 3"/>
          <p:cNvSpPr>
            <a:spLocks noGrp="1"/>
          </p:cNvSpPr>
          <p:nvPr>
            <p:ph type="sldNum" sz="quarter" idx="5"/>
          </p:nvPr>
        </p:nvSpPr>
        <p:spPr/>
        <p:txBody>
          <a:bodyPr/>
          <a:lstStyle/>
          <a:p>
            <a:fld id="{7D581850-2616-7F4B-972C-FE0903DDCEE8}" type="slidenum">
              <a:rPr lang="en-US" smtClean="0"/>
              <a:t>53</a:t>
            </a:fld>
            <a:endParaRPr lang="en-US"/>
          </a:p>
        </p:txBody>
      </p:sp>
    </p:spTree>
    <p:extLst>
      <p:ext uri="{BB962C8B-B14F-4D97-AF65-F5344CB8AC3E}">
        <p14:creationId xmlns:p14="http://schemas.microsoft.com/office/powerpoint/2010/main" val="475163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of this course include learning about the three KCMA certification programs: KCMA Quality Certification, KCMA Severe Use Certification and KCMA Environmental Stewardship Certification. During the course you should get acquainted with the certification processes for each of the three programs, learn how to specify certified cabinets, and learn about the various test methods and specifications in the KCMA/ANSI A161.1 Standard and Severe Use Standard. </a:t>
            </a:r>
          </a:p>
        </p:txBody>
      </p:sp>
      <p:sp>
        <p:nvSpPr>
          <p:cNvPr id="4" name="Slide Number Placeholder 3"/>
          <p:cNvSpPr>
            <a:spLocks noGrp="1"/>
          </p:cNvSpPr>
          <p:nvPr>
            <p:ph type="sldNum" sz="quarter" idx="5"/>
          </p:nvPr>
        </p:nvSpPr>
        <p:spPr/>
        <p:txBody>
          <a:bodyPr/>
          <a:lstStyle/>
          <a:p>
            <a:fld id="{7D581850-2616-7F4B-972C-FE0903DDCEE8}" type="slidenum">
              <a:rPr lang="en-US" smtClean="0"/>
              <a:t>8</a:t>
            </a:fld>
            <a:endParaRPr lang="en-US"/>
          </a:p>
        </p:txBody>
      </p:sp>
    </p:spTree>
    <p:extLst>
      <p:ext uri="{BB962C8B-B14F-4D97-AF65-F5344CB8AC3E}">
        <p14:creationId xmlns:p14="http://schemas.microsoft.com/office/powerpoint/2010/main" val="21606570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certification program KCMA offers is for Severe Use Cabinets. Severe Use Cabinets are made with materials and construction techniques that make them very durable, although usually not that attractive. A prerequisite for participation in the Severe Use Program is the cabinets must be KCMA A161.1 Quality Certified.</a:t>
            </a:r>
          </a:p>
        </p:txBody>
      </p:sp>
      <p:sp>
        <p:nvSpPr>
          <p:cNvPr id="4" name="Slide Number Placeholder 3"/>
          <p:cNvSpPr>
            <a:spLocks noGrp="1"/>
          </p:cNvSpPr>
          <p:nvPr>
            <p:ph type="sldNum" sz="quarter" idx="5"/>
          </p:nvPr>
        </p:nvSpPr>
        <p:spPr/>
        <p:txBody>
          <a:bodyPr/>
          <a:lstStyle/>
          <a:p>
            <a:fld id="{7D581850-2616-7F4B-972C-FE0903DDCEE8}" type="slidenum">
              <a:rPr lang="en-US" smtClean="0"/>
              <a:t>55</a:t>
            </a:fld>
            <a:endParaRPr lang="en-US"/>
          </a:p>
        </p:txBody>
      </p:sp>
    </p:spTree>
    <p:extLst>
      <p:ext uri="{BB962C8B-B14F-4D97-AF65-F5344CB8AC3E}">
        <p14:creationId xmlns:p14="http://schemas.microsoft.com/office/powerpoint/2010/main" val="1703520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Severe Use Specification were initially developed through the Department of Housing and Urban Development (HUD). HUD never published the Severe Use specifications in the Federal Register and decided to turn them over to KCMA. HUD no longer has an interest or input into the Severe Use Specifications and KCMA has the sole responsibility for the oversight and revision of the specifications.</a:t>
            </a:r>
          </a:p>
        </p:txBody>
      </p:sp>
      <p:sp>
        <p:nvSpPr>
          <p:cNvPr id="4" name="Slide Number Placeholder 3"/>
          <p:cNvSpPr>
            <a:spLocks noGrp="1"/>
          </p:cNvSpPr>
          <p:nvPr>
            <p:ph type="sldNum" sz="quarter" idx="5"/>
          </p:nvPr>
        </p:nvSpPr>
        <p:spPr/>
        <p:txBody>
          <a:bodyPr/>
          <a:lstStyle/>
          <a:p>
            <a:fld id="{7D581850-2616-7F4B-972C-FE0903DDCEE8}" type="slidenum">
              <a:rPr lang="en-US" smtClean="0"/>
              <a:t>56</a:t>
            </a:fld>
            <a:endParaRPr lang="en-US"/>
          </a:p>
        </p:txBody>
      </p:sp>
    </p:spTree>
    <p:extLst>
      <p:ext uri="{BB962C8B-B14F-4D97-AF65-F5344CB8AC3E}">
        <p14:creationId xmlns:p14="http://schemas.microsoft.com/office/powerpoint/2010/main" val="36785519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Use Cabinets must be constructed with specific materials. The cabinet box must be constructed with either solid wood or exterior grade plywood. All parts of the cabinet that comes in contact with the floor must be pressure treated. The cabinets face frames must be made with ¾ “ thick solid lumber.</a:t>
            </a:r>
          </a:p>
        </p:txBody>
      </p:sp>
      <p:sp>
        <p:nvSpPr>
          <p:cNvPr id="4" name="Slide Number Placeholder 3"/>
          <p:cNvSpPr>
            <a:spLocks noGrp="1"/>
          </p:cNvSpPr>
          <p:nvPr>
            <p:ph type="sldNum" sz="quarter" idx="5"/>
          </p:nvPr>
        </p:nvSpPr>
        <p:spPr/>
        <p:txBody>
          <a:bodyPr/>
          <a:lstStyle/>
          <a:p>
            <a:fld id="{7D581850-2616-7F4B-972C-FE0903DDCEE8}" type="slidenum">
              <a:rPr lang="en-US" smtClean="0"/>
              <a:t>57</a:t>
            </a:fld>
            <a:endParaRPr lang="en-US"/>
          </a:p>
        </p:txBody>
      </p:sp>
    </p:spTree>
    <p:extLst>
      <p:ext uri="{BB962C8B-B14F-4D97-AF65-F5344CB8AC3E}">
        <p14:creationId xmlns:p14="http://schemas.microsoft.com/office/powerpoint/2010/main" val="18235642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doors on severe use cabinets must be either solid wood or 7-ply A-1 plywood. The doors must have a reverse edge to allow opening by hand without the need for door and drawer pulls. The hinges must allow for full opening of the door.</a:t>
            </a:r>
          </a:p>
        </p:txBody>
      </p:sp>
      <p:sp>
        <p:nvSpPr>
          <p:cNvPr id="4" name="Slide Number Placeholder 3"/>
          <p:cNvSpPr>
            <a:spLocks noGrp="1"/>
          </p:cNvSpPr>
          <p:nvPr>
            <p:ph type="sldNum" sz="quarter" idx="5"/>
          </p:nvPr>
        </p:nvSpPr>
        <p:spPr/>
        <p:txBody>
          <a:bodyPr/>
          <a:lstStyle/>
          <a:p>
            <a:fld id="{7D581850-2616-7F4B-972C-FE0903DDCEE8}" type="slidenum">
              <a:rPr lang="en-US" smtClean="0"/>
              <a:t>58</a:t>
            </a:fld>
            <a:endParaRPr lang="en-US"/>
          </a:p>
        </p:txBody>
      </p:sp>
    </p:spTree>
    <p:extLst>
      <p:ext uri="{BB962C8B-B14F-4D97-AF65-F5344CB8AC3E}">
        <p14:creationId xmlns:p14="http://schemas.microsoft.com/office/powerpoint/2010/main" val="2080058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Use cabinet drawers are required to be assembled using either French dovetail or mortise &amp; tenon construction. The drawer box must be made with minimum 11/16” thick solid lumber and the drawer face must be of the same construction as the doors.</a:t>
            </a:r>
          </a:p>
        </p:txBody>
      </p:sp>
      <p:sp>
        <p:nvSpPr>
          <p:cNvPr id="4" name="Slide Number Placeholder 3"/>
          <p:cNvSpPr>
            <a:spLocks noGrp="1"/>
          </p:cNvSpPr>
          <p:nvPr>
            <p:ph type="sldNum" sz="quarter" idx="5"/>
          </p:nvPr>
        </p:nvSpPr>
        <p:spPr/>
        <p:txBody>
          <a:bodyPr/>
          <a:lstStyle/>
          <a:p>
            <a:fld id="{7D581850-2616-7F4B-972C-FE0903DDCEE8}" type="slidenum">
              <a:rPr lang="en-US" smtClean="0"/>
              <a:t>59</a:t>
            </a:fld>
            <a:endParaRPr lang="en-US"/>
          </a:p>
        </p:txBody>
      </p:sp>
    </p:spTree>
    <p:extLst>
      <p:ext uri="{BB962C8B-B14F-4D97-AF65-F5344CB8AC3E}">
        <p14:creationId xmlns:p14="http://schemas.microsoft.com/office/powerpoint/2010/main" val="8116775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hang rail on severe use cabinets is a minimum of ¾” x 3 ½” x full width of cabinet and constructed of solid lumber. The end panels need to be a minimum 5-ply exterior grade plywood. </a:t>
            </a:r>
          </a:p>
        </p:txBody>
      </p:sp>
      <p:sp>
        <p:nvSpPr>
          <p:cNvPr id="4" name="Slide Number Placeholder 3"/>
          <p:cNvSpPr>
            <a:spLocks noGrp="1"/>
          </p:cNvSpPr>
          <p:nvPr>
            <p:ph type="sldNum" sz="quarter" idx="5"/>
          </p:nvPr>
        </p:nvSpPr>
        <p:spPr/>
        <p:txBody>
          <a:bodyPr/>
          <a:lstStyle/>
          <a:p>
            <a:fld id="{7D581850-2616-7F4B-972C-FE0903DDCEE8}" type="slidenum">
              <a:rPr lang="en-US" smtClean="0"/>
              <a:t>60</a:t>
            </a:fld>
            <a:endParaRPr lang="en-US"/>
          </a:p>
        </p:txBody>
      </p:sp>
    </p:spTree>
    <p:extLst>
      <p:ext uri="{BB962C8B-B14F-4D97-AF65-F5344CB8AC3E}">
        <p14:creationId xmlns:p14="http://schemas.microsoft.com/office/powerpoint/2010/main" val="42692240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Use Cabinet shelves need to eb set into dadoes cut into the end panels and the shelves need to be braced behind mulls. The bottom of the base cabinet must be a minimum ½” thick exterior grade plywood and the backs on all severe use cabinets needs to be a minimum ¼” exterior grade plywood.</a:t>
            </a:r>
          </a:p>
        </p:txBody>
      </p:sp>
      <p:sp>
        <p:nvSpPr>
          <p:cNvPr id="4" name="Slide Number Placeholder 3"/>
          <p:cNvSpPr>
            <a:spLocks noGrp="1"/>
          </p:cNvSpPr>
          <p:nvPr>
            <p:ph type="sldNum" sz="quarter" idx="5"/>
          </p:nvPr>
        </p:nvSpPr>
        <p:spPr/>
        <p:txBody>
          <a:bodyPr/>
          <a:lstStyle/>
          <a:p>
            <a:fld id="{7D581850-2616-7F4B-972C-FE0903DDCEE8}" type="slidenum">
              <a:rPr lang="en-US" smtClean="0"/>
              <a:t>61</a:t>
            </a:fld>
            <a:endParaRPr lang="en-US"/>
          </a:p>
        </p:txBody>
      </p:sp>
    </p:spTree>
    <p:extLst>
      <p:ext uri="{BB962C8B-B14F-4D97-AF65-F5344CB8AC3E}">
        <p14:creationId xmlns:p14="http://schemas.microsoft.com/office/powerpoint/2010/main" val="39024986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KCMA Certification Program is the Environmental Stewardship Program, also known as ESP. Shown on this slide is the official ESP Certification Logo. This logo will be on the certification seal of all ESP certified cabinets.</a:t>
            </a:r>
          </a:p>
        </p:txBody>
      </p:sp>
      <p:sp>
        <p:nvSpPr>
          <p:cNvPr id="4" name="Slide Number Placeholder 3"/>
          <p:cNvSpPr>
            <a:spLocks noGrp="1"/>
          </p:cNvSpPr>
          <p:nvPr>
            <p:ph type="sldNum" sz="quarter" idx="5"/>
          </p:nvPr>
        </p:nvSpPr>
        <p:spPr/>
        <p:txBody>
          <a:bodyPr/>
          <a:lstStyle/>
          <a:p>
            <a:pPr defTabSz="931774">
              <a:defRPr/>
            </a:pPr>
            <a:fld id="{7D581850-2616-7F4B-972C-FE0903DDCEE8}" type="slidenum">
              <a:rPr lang="en-US">
                <a:solidFill>
                  <a:prstClr val="black"/>
                </a:solidFill>
                <a:latin typeface="Calibri"/>
              </a:rPr>
              <a:pPr defTabSz="931774">
                <a:defRPr/>
              </a:pPr>
              <a:t>62</a:t>
            </a:fld>
            <a:endParaRPr lang="en-US">
              <a:solidFill>
                <a:prstClr val="black"/>
              </a:solidFill>
              <a:latin typeface="Calibri"/>
            </a:endParaRPr>
          </a:p>
        </p:txBody>
      </p:sp>
    </p:spTree>
    <p:extLst>
      <p:ext uri="{BB962C8B-B14F-4D97-AF65-F5344CB8AC3E}">
        <p14:creationId xmlns:p14="http://schemas.microsoft.com/office/powerpoint/2010/main" val="121898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Certification in accordance with the ESP is prescriptive based. Manufacturers earn points towards certification by employing specific practices in their sourcing of materials, manufacturing and community relations.</a:t>
            </a:r>
          </a:p>
        </p:txBody>
      </p:sp>
      <p:sp>
        <p:nvSpPr>
          <p:cNvPr id="4" name="Slide Number Placeholder 3"/>
          <p:cNvSpPr>
            <a:spLocks noGrp="1"/>
          </p:cNvSpPr>
          <p:nvPr>
            <p:ph type="sldNum" sz="quarter" idx="5"/>
          </p:nvPr>
        </p:nvSpPr>
        <p:spPr/>
        <p:txBody>
          <a:bodyPr/>
          <a:lstStyle/>
          <a:p>
            <a:pPr defTabSz="931774">
              <a:defRPr/>
            </a:pPr>
            <a:fld id="{7D581850-2616-7F4B-972C-FE0903DDCEE8}" type="slidenum">
              <a:rPr lang="en-US">
                <a:solidFill>
                  <a:prstClr val="black"/>
                </a:solidFill>
                <a:latin typeface="Calibri"/>
              </a:rPr>
              <a:pPr defTabSz="931774">
                <a:defRPr/>
              </a:pPr>
              <a:t>63</a:t>
            </a:fld>
            <a:endParaRPr lang="en-US">
              <a:solidFill>
                <a:prstClr val="black"/>
              </a:solidFill>
              <a:latin typeface="Calibri"/>
            </a:endParaRPr>
          </a:p>
        </p:txBody>
      </p:sp>
    </p:spTree>
    <p:extLst>
      <p:ext uri="{BB962C8B-B14F-4D97-AF65-F5344CB8AC3E}">
        <p14:creationId xmlns:p14="http://schemas.microsoft.com/office/powerpoint/2010/main" val="26351434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Prescriptive based ESP Certification requires participants to earn points in all five sections of the ESP Specification. The five sections are: Air quality &amp; pollution prevention, resource sustainability, </a:t>
            </a:r>
            <a:r>
              <a:rPr lang="en-US"/>
              <a:t>waste minimization, </a:t>
            </a:r>
            <a:r>
              <a:rPr lang="en-US" dirty="0"/>
              <a:t>Environmental Stewardship and Community Relations. Next, we will go over each of these sections in detail.</a:t>
            </a:r>
          </a:p>
        </p:txBody>
      </p:sp>
      <p:sp>
        <p:nvSpPr>
          <p:cNvPr id="4" name="Slide Number Placeholder 3"/>
          <p:cNvSpPr>
            <a:spLocks noGrp="1"/>
          </p:cNvSpPr>
          <p:nvPr>
            <p:ph type="sldNum" sz="quarter" idx="5"/>
          </p:nvPr>
        </p:nvSpPr>
        <p:spPr/>
        <p:txBody>
          <a:bodyPr/>
          <a:lstStyle/>
          <a:p>
            <a:pPr defTabSz="931774">
              <a:defRPr/>
            </a:pPr>
            <a:fld id="{7D581850-2616-7F4B-972C-FE0903DDCEE8}" type="slidenum">
              <a:rPr lang="en-US">
                <a:solidFill>
                  <a:prstClr val="black"/>
                </a:solidFill>
                <a:latin typeface="Calibri"/>
              </a:rPr>
              <a:pPr defTabSz="931774">
                <a:defRPr/>
              </a:pPr>
              <a:t>64</a:t>
            </a:fld>
            <a:endParaRPr lang="en-US">
              <a:solidFill>
                <a:prstClr val="black"/>
              </a:solidFill>
              <a:latin typeface="Calibri"/>
            </a:endParaRPr>
          </a:p>
        </p:txBody>
      </p:sp>
    </p:spTree>
    <p:extLst>
      <p:ext uri="{BB962C8B-B14F-4D97-AF65-F5344CB8AC3E}">
        <p14:creationId xmlns:p14="http://schemas.microsoft.com/office/powerpoint/2010/main" val="3418201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objectives include learning about the requirements for KCMA ESP Certification and how to find KCMA certified cabinet manufacturers.</a:t>
            </a:r>
          </a:p>
        </p:txBody>
      </p:sp>
      <p:sp>
        <p:nvSpPr>
          <p:cNvPr id="4" name="Slide Number Placeholder 3"/>
          <p:cNvSpPr>
            <a:spLocks noGrp="1"/>
          </p:cNvSpPr>
          <p:nvPr>
            <p:ph type="sldNum" sz="quarter" idx="5"/>
          </p:nvPr>
        </p:nvSpPr>
        <p:spPr/>
        <p:txBody>
          <a:bodyPr/>
          <a:lstStyle/>
          <a:p>
            <a:fld id="{7D581850-2616-7F4B-972C-FE0903DDCEE8}" type="slidenum">
              <a:rPr lang="en-US" smtClean="0"/>
              <a:t>9</a:t>
            </a:fld>
            <a:endParaRPr lang="en-US"/>
          </a:p>
        </p:txBody>
      </p:sp>
    </p:spTree>
    <p:extLst>
      <p:ext uri="{BB962C8B-B14F-4D97-AF65-F5344CB8AC3E}">
        <p14:creationId xmlns:p14="http://schemas.microsoft.com/office/powerpoint/2010/main" val="8016549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section of the ESP Specification is Air Quality &amp; Pollution Prevention. Participants can earn 5 points if they produce laminated products and the resins used are exempt as defined in TSCA Title VI.  5 points can be earned if the manufacturer has in place an energy conservation program and 5 points can be earned if they meet or exceed source reduction and waste management goals reported to the EPA.</a:t>
            </a:r>
          </a:p>
          <a:p>
            <a:endParaRPr lang="en-US" dirty="0"/>
          </a:p>
          <a:p>
            <a:r>
              <a:rPr lang="en-US" dirty="0"/>
              <a:t>5-15 points can be earned if the participant has developed Environmental product declarations.</a:t>
            </a:r>
          </a:p>
        </p:txBody>
      </p:sp>
      <p:sp>
        <p:nvSpPr>
          <p:cNvPr id="4" name="Slide Number Placeholder 3"/>
          <p:cNvSpPr>
            <a:spLocks noGrp="1"/>
          </p:cNvSpPr>
          <p:nvPr>
            <p:ph type="sldNum" sz="quarter" idx="5"/>
          </p:nvPr>
        </p:nvSpPr>
        <p:spPr/>
        <p:txBody>
          <a:bodyPr/>
          <a:lstStyle/>
          <a:p>
            <a:pPr defTabSz="931774">
              <a:defRPr/>
            </a:pPr>
            <a:fld id="{7D581850-2616-7F4B-972C-FE0903DDCEE8}" type="slidenum">
              <a:rPr lang="en-US">
                <a:solidFill>
                  <a:prstClr val="black"/>
                </a:solidFill>
                <a:latin typeface="Calibri"/>
              </a:rPr>
              <a:pPr defTabSz="931774">
                <a:defRPr/>
              </a:pPr>
              <a:t>65</a:t>
            </a:fld>
            <a:endParaRPr lang="en-US">
              <a:solidFill>
                <a:prstClr val="black"/>
              </a:solidFill>
              <a:latin typeface="Calibri"/>
            </a:endParaRPr>
          </a:p>
        </p:txBody>
      </p:sp>
    </p:spTree>
    <p:extLst>
      <p:ext uri="{BB962C8B-B14F-4D97-AF65-F5344CB8AC3E}">
        <p14:creationId xmlns:p14="http://schemas.microsoft.com/office/powerpoint/2010/main" val="16179522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section of the specification is Resource Sustainability. 10 points can be earned towards certification for purchasing particle board and medium density fiberboard (MDF), that is certified to comply with either CPA’s ECC 4-11 or Benchmark’s CWSS standard. The ECC 4-11 and CWSS are standards that require the materials used in the production of the particle board and MDF be environmentally sustainable. This includes having a small carbon footprint, be locally sourced, sourced from recycled/recovered materials, and sourced through a recognized forestry certification program for sustainability.</a:t>
            </a:r>
          </a:p>
          <a:p>
            <a:endParaRPr lang="en-US" dirty="0"/>
          </a:p>
          <a:p>
            <a:r>
              <a:rPr lang="en-US" dirty="0"/>
              <a:t>Points can also be earned in this section if the manufacturer has Chain of Custody Certification or if the manufacturer purchases materials that have Chain of Custody certification.  If the manufacturer purchases materials that are certified sourcing through a recognized sustainable forestry program points can be earned.</a:t>
            </a:r>
          </a:p>
        </p:txBody>
      </p:sp>
      <p:sp>
        <p:nvSpPr>
          <p:cNvPr id="4" name="Slide Number Placeholder 3"/>
          <p:cNvSpPr>
            <a:spLocks noGrp="1"/>
          </p:cNvSpPr>
          <p:nvPr>
            <p:ph type="sldNum" sz="quarter" idx="5"/>
          </p:nvPr>
        </p:nvSpPr>
        <p:spPr/>
        <p:txBody>
          <a:bodyPr/>
          <a:lstStyle/>
          <a:p>
            <a:pPr defTabSz="931774">
              <a:defRPr/>
            </a:pPr>
            <a:fld id="{7D581850-2616-7F4B-972C-FE0903DDCEE8}" type="slidenum">
              <a:rPr lang="en-US">
                <a:solidFill>
                  <a:prstClr val="black"/>
                </a:solidFill>
                <a:latin typeface="Calibri"/>
              </a:rPr>
              <a:pPr defTabSz="931774">
                <a:defRPr/>
              </a:pPr>
              <a:t>66</a:t>
            </a:fld>
            <a:endParaRPr lang="en-US">
              <a:solidFill>
                <a:prstClr val="black"/>
              </a:solidFill>
              <a:latin typeface="Calibri"/>
            </a:endParaRPr>
          </a:p>
        </p:txBody>
      </p:sp>
    </p:spTree>
    <p:extLst>
      <p:ext uri="{BB962C8B-B14F-4D97-AF65-F5344CB8AC3E}">
        <p14:creationId xmlns:p14="http://schemas.microsoft.com/office/powerpoint/2010/main" val="17692935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SFI FSC and ATFS are several ESP recognized Chain of Custody certification programs.</a:t>
            </a:r>
          </a:p>
        </p:txBody>
      </p:sp>
      <p:sp>
        <p:nvSpPr>
          <p:cNvPr id="4" name="Slide Number Placeholder 3"/>
          <p:cNvSpPr>
            <a:spLocks noGrp="1"/>
          </p:cNvSpPr>
          <p:nvPr>
            <p:ph type="sldNum" sz="quarter" idx="5"/>
          </p:nvPr>
        </p:nvSpPr>
        <p:spPr/>
        <p:txBody>
          <a:bodyPr/>
          <a:lstStyle/>
          <a:p>
            <a:pPr defTabSz="931774">
              <a:defRPr/>
            </a:pPr>
            <a:fld id="{7D581850-2616-7F4B-972C-FE0903DDCEE8}" type="slidenum">
              <a:rPr lang="en-US">
                <a:solidFill>
                  <a:prstClr val="black"/>
                </a:solidFill>
                <a:latin typeface="Calibri"/>
              </a:rPr>
              <a:pPr defTabSz="931774">
                <a:defRPr/>
              </a:pPr>
              <a:t>67</a:t>
            </a:fld>
            <a:endParaRPr lang="en-US">
              <a:solidFill>
                <a:prstClr val="black"/>
              </a:solidFill>
              <a:latin typeface="Calibri"/>
            </a:endParaRPr>
          </a:p>
        </p:txBody>
      </p:sp>
    </p:spTree>
    <p:extLst>
      <p:ext uri="{BB962C8B-B14F-4D97-AF65-F5344CB8AC3E}">
        <p14:creationId xmlns:p14="http://schemas.microsoft.com/office/powerpoint/2010/main" val="15945312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can also earn 5 points in the Resource Sustainability section for having annual training of suppliers on their preference for purchasing certified hardwood lumber. The training needs to be written and documented.  5 points can be earned if 100% of the laminated products purchased use a TSCA Title VI exempt resin system.  If the participant has a documented wood trade compliance or due diligence policy points can be earned as well as having a policy that prohibits the use of wood species on the CITES list.</a:t>
            </a:r>
          </a:p>
        </p:txBody>
      </p:sp>
      <p:sp>
        <p:nvSpPr>
          <p:cNvPr id="4" name="Slide Number Placeholder 3"/>
          <p:cNvSpPr>
            <a:spLocks noGrp="1"/>
          </p:cNvSpPr>
          <p:nvPr>
            <p:ph type="sldNum" sz="quarter" idx="5"/>
          </p:nvPr>
        </p:nvSpPr>
        <p:spPr/>
        <p:txBody>
          <a:bodyPr/>
          <a:lstStyle/>
          <a:p>
            <a:pPr defTabSz="931774">
              <a:defRPr/>
            </a:pPr>
            <a:fld id="{7D581850-2616-7F4B-972C-FE0903DDCEE8}" type="slidenum">
              <a:rPr lang="en-US">
                <a:solidFill>
                  <a:prstClr val="black"/>
                </a:solidFill>
                <a:latin typeface="Calibri"/>
              </a:rPr>
              <a:pPr defTabSz="931774">
                <a:defRPr/>
              </a:pPr>
              <a:t>68</a:t>
            </a:fld>
            <a:endParaRPr lang="en-US">
              <a:solidFill>
                <a:prstClr val="black"/>
              </a:solidFill>
              <a:latin typeface="Calibri"/>
            </a:endParaRPr>
          </a:p>
        </p:txBody>
      </p:sp>
    </p:spTree>
    <p:extLst>
      <p:ext uri="{BB962C8B-B14F-4D97-AF65-F5344CB8AC3E}">
        <p14:creationId xmlns:p14="http://schemas.microsoft.com/office/powerpoint/2010/main" val="33382616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section of the ESP is Waste minimization. This section deals with what happens inside the manufacturing plant. Points can be earned towards certification for having a comprehensive recycling program. At least three of the following must be recycled to earn points: cardboard, paper, plastic, wood, solvents and metal. Participants are required to provide pick up tags indicating the type and amount of materials recycled.</a:t>
            </a:r>
          </a:p>
        </p:txBody>
      </p:sp>
      <p:sp>
        <p:nvSpPr>
          <p:cNvPr id="4" name="Slide Number Placeholder 3"/>
          <p:cNvSpPr>
            <a:spLocks noGrp="1"/>
          </p:cNvSpPr>
          <p:nvPr>
            <p:ph type="sldNum" sz="quarter" idx="5"/>
          </p:nvPr>
        </p:nvSpPr>
        <p:spPr/>
        <p:txBody>
          <a:bodyPr/>
          <a:lstStyle/>
          <a:p>
            <a:pPr defTabSz="931774">
              <a:defRPr/>
            </a:pPr>
            <a:fld id="{7D581850-2616-7F4B-972C-FE0903DDCEE8}" type="slidenum">
              <a:rPr lang="en-US">
                <a:solidFill>
                  <a:prstClr val="black"/>
                </a:solidFill>
                <a:latin typeface="Calibri"/>
              </a:rPr>
              <a:pPr defTabSz="931774">
                <a:defRPr/>
              </a:pPr>
              <a:t>69</a:t>
            </a:fld>
            <a:endParaRPr lang="en-US">
              <a:solidFill>
                <a:prstClr val="black"/>
              </a:solidFill>
              <a:latin typeface="Calibri"/>
            </a:endParaRPr>
          </a:p>
        </p:txBody>
      </p:sp>
    </p:spTree>
    <p:extLst>
      <p:ext uri="{BB962C8B-B14F-4D97-AF65-F5344CB8AC3E}">
        <p14:creationId xmlns:p14="http://schemas.microsoft.com/office/powerpoint/2010/main" val="24737649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can also be earned in Waste Minimization for tracking and reducing process waste. There needs to be documented goals and reports submitted in support of the claimed points.</a:t>
            </a:r>
          </a:p>
          <a:p>
            <a:endParaRPr lang="en-US" dirty="0"/>
          </a:p>
          <a:p>
            <a:r>
              <a:rPr lang="en-US" dirty="0"/>
              <a:t>If by-products of production are used to generate energy, points can be earned. Many manufacturing plants either burn their sawdust and scrap to generate steam/electricity or ship that material to an external facility that does.</a:t>
            </a:r>
          </a:p>
          <a:p>
            <a:endParaRPr lang="en-US" dirty="0"/>
          </a:p>
          <a:p>
            <a:r>
              <a:rPr lang="en-US" dirty="0"/>
              <a:t>If there is a program in place for reclaiming cabinets removed during a remodel and either recycling, reusing, or repurposing them, points can be earned.</a:t>
            </a:r>
          </a:p>
        </p:txBody>
      </p:sp>
      <p:sp>
        <p:nvSpPr>
          <p:cNvPr id="4" name="Slide Number Placeholder 3"/>
          <p:cNvSpPr>
            <a:spLocks noGrp="1"/>
          </p:cNvSpPr>
          <p:nvPr>
            <p:ph type="sldNum" sz="quarter" idx="5"/>
          </p:nvPr>
        </p:nvSpPr>
        <p:spPr/>
        <p:txBody>
          <a:bodyPr/>
          <a:lstStyle/>
          <a:p>
            <a:pPr defTabSz="931774">
              <a:defRPr/>
            </a:pPr>
            <a:fld id="{7D581850-2616-7F4B-972C-FE0903DDCEE8}" type="slidenum">
              <a:rPr lang="en-US">
                <a:solidFill>
                  <a:prstClr val="black"/>
                </a:solidFill>
                <a:latin typeface="Calibri"/>
              </a:rPr>
              <a:pPr defTabSz="931774">
                <a:defRPr/>
              </a:pPr>
              <a:t>70</a:t>
            </a:fld>
            <a:endParaRPr lang="en-US">
              <a:solidFill>
                <a:prstClr val="black"/>
              </a:solidFill>
              <a:latin typeface="Calibri"/>
            </a:endParaRPr>
          </a:p>
        </p:txBody>
      </p:sp>
    </p:spTree>
    <p:extLst>
      <p:ext uri="{BB962C8B-B14F-4D97-AF65-F5344CB8AC3E}">
        <p14:creationId xmlns:p14="http://schemas.microsoft.com/office/powerpoint/2010/main" val="38591859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section of the ESP is Environmental Stewardship. Points can be earned towards certification for having either a certified or non-certified Environmental Management System in place. An Environmental Management System is a comprehensive program that demonstrates the company has reduced its environmental impact and increased its operating efficiency. A typical certification for an Environmental Management System is ISO 14001.</a:t>
            </a:r>
          </a:p>
          <a:p>
            <a:endParaRPr lang="en-US" dirty="0"/>
          </a:p>
          <a:p>
            <a:r>
              <a:rPr lang="en-US" dirty="0"/>
              <a:t>Points can also be earned in the fourth section of the ESP, Environmental Stewardship, if the participant reviews the environmental practices and policies of their key vendors and contractors.</a:t>
            </a:r>
          </a:p>
          <a:p>
            <a:endParaRPr lang="en-US" dirty="0"/>
          </a:p>
          <a:p>
            <a:r>
              <a:rPr lang="en-US" dirty="0"/>
              <a:t>If the participant promotes the use of renewable and/or recycled materials or products in the manufacturing plant points can be earned towards certification.</a:t>
            </a:r>
          </a:p>
          <a:p>
            <a:endParaRPr lang="en-US" dirty="0"/>
          </a:p>
          <a:p>
            <a:r>
              <a:rPr lang="en-US" dirty="0"/>
              <a:t>Participation in EPA’s SmartWay Transport Partnership as a registered partner can earn points towards certification. Shipping products with a registered SmartWay partner is more efficient and has less of an environmental impact compared to using a non-registered shipping company.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7D581850-2616-7F4B-972C-FE0903DDCEE8}" type="slidenum">
              <a:rPr lang="en-US">
                <a:solidFill>
                  <a:prstClr val="black"/>
                </a:solidFill>
                <a:latin typeface="Calibri"/>
              </a:rPr>
              <a:pPr defTabSz="931774">
                <a:defRPr/>
              </a:pPr>
              <a:t>71</a:t>
            </a:fld>
            <a:endParaRPr lang="en-US">
              <a:solidFill>
                <a:prstClr val="black"/>
              </a:solidFill>
              <a:latin typeface="Calibri"/>
            </a:endParaRPr>
          </a:p>
        </p:txBody>
      </p:sp>
    </p:spTree>
    <p:extLst>
      <p:ext uri="{BB962C8B-B14F-4D97-AF65-F5344CB8AC3E}">
        <p14:creationId xmlns:p14="http://schemas.microsoft.com/office/powerpoint/2010/main" val="6382275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can also be earned in the Environmental Stewardship section if there is a documented corporate social responsibility or environmental social governance report.  If the participant has an environmental sustainability strategic plan, they can earn 5 points towards certification.  In addition, 5-15 points can be earned if there are health product declarations for the cabinetry.</a:t>
            </a:r>
          </a:p>
        </p:txBody>
      </p:sp>
      <p:sp>
        <p:nvSpPr>
          <p:cNvPr id="4" name="Slide Number Placeholder 3"/>
          <p:cNvSpPr>
            <a:spLocks noGrp="1"/>
          </p:cNvSpPr>
          <p:nvPr>
            <p:ph type="sldNum" sz="quarter" idx="5"/>
          </p:nvPr>
        </p:nvSpPr>
        <p:spPr/>
        <p:txBody>
          <a:bodyPr/>
          <a:lstStyle/>
          <a:p>
            <a:pPr defTabSz="931774">
              <a:defRPr/>
            </a:pPr>
            <a:fld id="{7D581850-2616-7F4B-972C-FE0903DDCEE8}" type="slidenum">
              <a:rPr lang="en-US">
                <a:solidFill>
                  <a:prstClr val="black"/>
                </a:solidFill>
                <a:latin typeface="Calibri"/>
              </a:rPr>
              <a:pPr defTabSz="931774">
                <a:defRPr/>
              </a:pPr>
              <a:t>72</a:t>
            </a:fld>
            <a:endParaRPr lang="en-US">
              <a:solidFill>
                <a:prstClr val="black"/>
              </a:solidFill>
              <a:latin typeface="Calibri"/>
            </a:endParaRPr>
          </a:p>
        </p:txBody>
      </p:sp>
    </p:spTree>
    <p:extLst>
      <p:ext uri="{BB962C8B-B14F-4D97-AF65-F5344CB8AC3E}">
        <p14:creationId xmlns:p14="http://schemas.microsoft.com/office/powerpoint/2010/main" val="4401900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fifth and final section of the ESP is Community Relations.</a:t>
            </a:r>
          </a:p>
          <a:p>
            <a:endParaRPr lang="en-US" dirty="0"/>
          </a:p>
          <a:p>
            <a:r>
              <a:rPr lang="en-US" dirty="0"/>
              <a:t>If the participant either volunteers time or money to charitable organizations in the community, points can be earned towards certification. This promotes a sense of community and commitment to those in the vicinity of the manufacturing plant.</a:t>
            </a:r>
          </a:p>
          <a:p>
            <a:endParaRPr lang="en-US" dirty="0"/>
          </a:p>
          <a:p>
            <a:r>
              <a:rPr lang="en-US" dirty="0"/>
              <a:t>Points can be earned towards certification if the participant has not had a major non-compliance citation from any federal, state, or local environmental regulatory agency in the previous 12 months.</a:t>
            </a:r>
          </a:p>
          <a:p>
            <a:endParaRPr lang="en-US" dirty="0"/>
          </a:p>
          <a:p>
            <a:r>
              <a:rPr lang="en-US" dirty="0"/>
              <a:t>If the participant highlights their environmental initiatives on their website and uses the ESP logo, 5 points can be earned.</a:t>
            </a:r>
          </a:p>
        </p:txBody>
      </p:sp>
      <p:sp>
        <p:nvSpPr>
          <p:cNvPr id="4" name="Slide Number Placeholder 3"/>
          <p:cNvSpPr>
            <a:spLocks noGrp="1"/>
          </p:cNvSpPr>
          <p:nvPr>
            <p:ph type="sldNum" sz="quarter" idx="5"/>
          </p:nvPr>
        </p:nvSpPr>
        <p:spPr/>
        <p:txBody>
          <a:bodyPr/>
          <a:lstStyle/>
          <a:p>
            <a:pPr defTabSz="931774">
              <a:defRPr/>
            </a:pPr>
            <a:fld id="{7D581850-2616-7F4B-972C-FE0903DDCEE8}" type="slidenum">
              <a:rPr lang="en-US">
                <a:solidFill>
                  <a:prstClr val="black"/>
                </a:solidFill>
                <a:latin typeface="Calibri"/>
              </a:rPr>
              <a:pPr defTabSz="931774">
                <a:defRPr/>
              </a:pPr>
              <a:t>73</a:t>
            </a:fld>
            <a:endParaRPr lang="en-US">
              <a:solidFill>
                <a:prstClr val="black"/>
              </a:solidFill>
              <a:latin typeface="Calibri"/>
            </a:endParaRPr>
          </a:p>
        </p:txBody>
      </p:sp>
    </p:spTree>
    <p:extLst>
      <p:ext uri="{BB962C8B-B14F-4D97-AF65-F5344CB8AC3E}">
        <p14:creationId xmlns:p14="http://schemas.microsoft.com/office/powerpoint/2010/main" val="939205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presentation portion of the AIA approved course on KCMA’s three certification programs for kitchen and bathroom cabinets. If you have any questions or comments about the information presented, please reach out to KCMA by either sending an email to </a:t>
            </a:r>
            <a:r>
              <a:rPr lang="en-US" dirty="0" err="1"/>
              <a:t>info@kcma.org</a:t>
            </a:r>
            <a:r>
              <a:rPr lang="en-US" dirty="0"/>
              <a:t> or calling (703) 264-1690.</a:t>
            </a:r>
          </a:p>
        </p:txBody>
      </p:sp>
      <p:sp>
        <p:nvSpPr>
          <p:cNvPr id="4" name="Slide Number Placeholder 3"/>
          <p:cNvSpPr>
            <a:spLocks noGrp="1"/>
          </p:cNvSpPr>
          <p:nvPr>
            <p:ph type="sldNum" sz="quarter" idx="5"/>
          </p:nvPr>
        </p:nvSpPr>
        <p:spPr/>
        <p:txBody>
          <a:bodyPr/>
          <a:lstStyle/>
          <a:p>
            <a:fld id="{7D581850-2616-7F4B-972C-FE0903DDCEE8}" type="slidenum">
              <a:rPr lang="en-US" smtClean="0"/>
              <a:t>74</a:t>
            </a:fld>
            <a:endParaRPr lang="en-US"/>
          </a:p>
        </p:txBody>
      </p:sp>
    </p:spTree>
    <p:extLst>
      <p:ext uri="{BB962C8B-B14F-4D97-AF65-F5344CB8AC3E}">
        <p14:creationId xmlns:p14="http://schemas.microsoft.com/office/powerpoint/2010/main" val="137327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Kitchen Cabinet Manufacturers Association Quality Certification Program assures the specifier or consumer that the cabinet bearing the blue and white seal complies with the rigorous test methods contained with the KCMA/ANSI A161.1 Standard.</a:t>
            </a:r>
          </a:p>
        </p:txBody>
      </p:sp>
      <p:sp>
        <p:nvSpPr>
          <p:cNvPr id="4" name="Slide Number Placeholder 3"/>
          <p:cNvSpPr>
            <a:spLocks noGrp="1"/>
          </p:cNvSpPr>
          <p:nvPr>
            <p:ph type="sldNum" sz="quarter" idx="5"/>
          </p:nvPr>
        </p:nvSpPr>
        <p:spPr/>
        <p:txBody>
          <a:bodyPr/>
          <a:lstStyle/>
          <a:p>
            <a:fld id="{7D581850-2616-7F4B-972C-FE0903DDCEE8}" type="slidenum">
              <a:rPr lang="en-US" smtClean="0"/>
              <a:t>10</a:t>
            </a:fld>
            <a:endParaRPr lang="en-US"/>
          </a:p>
        </p:txBody>
      </p:sp>
    </p:spTree>
    <p:extLst>
      <p:ext uri="{BB962C8B-B14F-4D97-AF65-F5344CB8AC3E}">
        <p14:creationId xmlns:p14="http://schemas.microsoft.com/office/powerpoint/2010/main" val="234443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presentation portion of the AIA approved course on KCMA’s three certification programs for kitchen and bathroom cabinets. If you have any questions or comments about the information presented, please reach out to KCMA by either sending an email to </a:t>
            </a:r>
            <a:r>
              <a:rPr lang="en-US" dirty="0" err="1"/>
              <a:t>info@kcma.org</a:t>
            </a:r>
            <a:r>
              <a:rPr lang="en-US" dirty="0"/>
              <a:t> or calling (703) 264-1690.</a:t>
            </a:r>
          </a:p>
        </p:txBody>
      </p:sp>
      <p:sp>
        <p:nvSpPr>
          <p:cNvPr id="4" name="Slide Number Placeholder 3"/>
          <p:cNvSpPr>
            <a:spLocks noGrp="1"/>
          </p:cNvSpPr>
          <p:nvPr>
            <p:ph type="sldNum" sz="quarter" idx="5"/>
          </p:nvPr>
        </p:nvSpPr>
        <p:spPr/>
        <p:txBody>
          <a:bodyPr/>
          <a:lstStyle/>
          <a:p>
            <a:fld id="{7D581850-2616-7F4B-972C-FE0903DDCEE8}" type="slidenum">
              <a:rPr lang="en-US" smtClean="0"/>
              <a:t>75</a:t>
            </a:fld>
            <a:endParaRPr lang="en-US"/>
          </a:p>
        </p:txBody>
      </p:sp>
    </p:spTree>
    <p:extLst>
      <p:ext uri="{BB962C8B-B14F-4D97-AF65-F5344CB8AC3E}">
        <p14:creationId xmlns:p14="http://schemas.microsoft.com/office/powerpoint/2010/main" val="3432881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has been brought to you by the Kitchen Cabinet Manufacturers Association, KCMA.</a:t>
            </a:r>
          </a:p>
        </p:txBody>
      </p:sp>
      <p:sp>
        <p:nvSpPr>
          <p:cNvPr id="4" name="Slide Number Placeholder 3"/>
          <p:cNvSpPr>
            <a:spLocks noGrp="1"/>
          </p:cNvSpPr>
          <p:nvPr>
            <p:ph type="sldNum" sz="quarter" idx="5"/>
          </p:nvPr>
        </p:nvSpPr>
        <p:spPr/>
        <p:txBody>
          <a:bodyPr/>
          <a:lstStyle/>
          <a:p>
            <a:fld id="{7D581850-2616-7F4B-972C-FE0903DDCEE8}" type="slidenum">
              <a:rPr lang="en-US" smtClean="0"/>
              <a:t>76</a:t>
            </a:fld>
            <a:endParaRPr lang="en-US"/>
          </a:p>
        </p:txBody>
      </p:sp>
    </p:spTree>
    <p:extLst>
      <p:ext uri="{BB962C8B-B14F-4D97-AF65-F5344CB8AC3E}">
        <p14:creationId xmlns:p14="http://schemas.microsoft.com/office/powerpoint/2010/main" val="334902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your who don’t know what ANSI is: The American National Standards Institute. It is a non-profit, privately funded membership organization that coordinates the development of U.S. voluntary national standards. ANSI approval of a standard is intended to verify that the principles of openness and due process have been followed in the approval procedure and that a consensus of those directly and materially affected by the standard has been achieved. ANSI does not write standards, they provide the framework to follow in the development and revision of standards. KCMA has assembled a balanced committee comprised of users, general interest members and manufacturers responsible for the periodic review of the KCMA/ANSI A161.1 Standard.</a:t>
            </a:r>
          </a:p>
          <a:p>
            <a:endParaRPr lang="en-US" dirty="0"/>
          </a:p>
          <a:p>
            <a:r>
              <a:rPr lang="en-US" dirty="0"/>
              <a:t>The development of the standard was initially encouraged by the Department of Housing and Urban Development (HUD), in response to their field auditors concerns about the quality of cabinets being used in projects under HUD’s oversight. Once the standards was developed, KCMA created a certification program based on demonstrating conformance with the test methods contained with the Standard.</a:t>
            </a:r>
          </a:p>
        </p:txBody>
      </p:sp>
      <p:sp>
        <p:nvSpPr>
          <p:cNvPr id="4" name="Slide Number Placeholder 3"/>
          <p:cNvSpPr>
            <a:spLocks noGrp="1"/>
          </p:cNvSpPr>
          <p:nvPr>
            <p:ph type="sldNum" sz="quarter" idx="5"/>
          </p:nvPr>
        </p:nvSpPr>
        <p:spPr/>
        <p:txBody>
          <a:bodyPr/>
          <a:lstStyle/>
          <a:p>
            <a:fld id="{7D581850-2616-7F4B-972C-FE0903DDCEE8}" type="slidenum">
              <a:rPr lang="en-US" smtClean="0"/>
              <a:t>11</a:t>
            </a:fld>
            <a:endParaRPr lang="en-US"/>
          </a:p>
        </p:txBody>
      </p:sp>
    </p:spTree>
    <p:extLst>
      <p:ext uri="{BB962C8B-B14F-4D97-AF65-F5344CB8AC3E}">
        <p14:creationId xmlns:p14="http://schemas.microsoft.com/office/powerpoint/2010/main" val="1658501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HUD has minimum property standards for buildings constructed under HUD housing programs. This includes single and multi-family homes financed with FHA loans. HUD has specified KCMA certification for cabinets.</a:t>
            </a:r>
          </a:p>
        </p:txBody>
      </p:sp>
      <p:sp>
        <p:nvSpPr>
          <p:cNvPr id="4" name="Slide Number Placeholder 3"/>
          <p:cNvSpPr>
            <a:spLocks noGrp="1"/>
          </p:cNvSpPr>
          <p:nvPr>
            <p:ph type="sldNum" sz="quarter" idx="5"/>
          </p:nvPr>
        </p:nvSpPr>
        <p:spPr/>
        <p:txBody>
          <a:bodyPr/>
          <a:lstStyle/>
          <a:p>
            <a:fld id="{7D581850-2616-7F4B-972C-FE0903DDCEE8}" type="slidenum">
              <a:rPr lang="en-US" smtClean="0"/>
              <a:t>12</a:t>
            </a:fld>
            <a:endParaRPr lang="en-US"/>
          </a:p>
        </p:txBody>
      </p:sp>
    </p:spTree>
    <p:extLst>
      <p:ext uri="{BB962C8B-B14F-4D97-AF65-F5344CB8AC3E}">
        <p14:creationId xmlns:p14="http://schemas.microsoft.com/office/powerpoint/2010/main" val="3185022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7065818"/>
          </a:xfrm>
          <a:prstGeom prst="rect">
            <a:avLst/>
          </a:prstGeom>
        </p:spPr>
      </p:pic>
      <p:sp>
        <p:nvSpPr>
          <p:cNvPr id="2" name="Title 1"/>
          <p:cNvSpPr>
            <a:spLocks noGrp="1"/>
          </p:cNvSpPr>
          <p:nvPr>
            <p:ph type="ctrTitle" hasCustomPrompt="1"/>
          </p:nvPr>
        </p:nvSpPr>
        <p:spPr>
          <a:xfrm>
            <a:off x="2096429" y="4675909"/>
            <a:ext cx="6752063" cy="1561171"/>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p:nvPr>
        </p:nvSpPr>
        <p:spPr>
          <a:xfrm>
            <a:off x="4460487" y="3133493"/>
            <a:ext cx="4388005" cy="71367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7" cy="7065816"/>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7" cy="7065816"/>
          </a:xfrm>
          <a:prstGeom prst="rect">
            <a:avLst/>
          </a:prstGeom>
        </p:spPr>
      </p:pic>
      <p:sp>
        <p:nvSpPr>
          <p:cNvPr id="5" name="Title 1"/>
          <p:cNvSpPr>
            <a:spLocks noGrp="1"/>
          </p:cNvSpPr>
          <p:nvPr>
            <p:ph type="title" hasCustomPrompt="1"/>
          </p:nvPr>
        </p:nvSpPr>
        <p:spPr>
          <a:xfrm>
            <a:off x="629841" y="2326061"/>
            <a:ext cx="7886700" cy="731045"/>
          </a:xfrm>
        </p:spPr>
        <p:txBody>
          <a:bodyPr>
            <a:normAutofit/>
          </a:bodyPr>
          <a:lstStyle>
            <a:lvl1pPr>
              <a:defRPr sz="36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7" cy="7065815"/>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7" cy="7065815"/>
          </a:xfrm>
          <a:prstGeom prst="rect">
            <a:avLst/>
          </a:prstGeom>
        </p:spPr>
      </p:pic>
      <p:sp>
        <p:nvSpPr>
          <p:cNvPr id="5" name="Title 1"/>
          <p:cNvSpPr>
            <a:spLocks noGrp="1"/>
          </p:cNvSpPr>
          <p:nvPr>
            <p:ph type="title" hasCustomPrompt="1"/>
          </p:nvPr>
        </p:nvSpPr>
        <p:spPr>
          <a:xfrm>
            <a:off x="629841" y="2326061"/>
            <a:ext cx="7886700" cy="731045"/>
          </a:xfrm>
        </p:spPr>
        <p:txBody>
          <a:bodyPr>
            <a:normAutofit/>
          </a:bodyPr>
          <a:lstStyle>
            <a:lvl1pPr>
              <a:defRPr sz="36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5" cy="7065815"/>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7" cy="7065815"/>
          </a:xfrm>
          <a:prstGeom prst="rect">
            <a:avLst/>
          </a:prstGeom>
        </p:spPr>
      </p:pic>
      <p:sp>
        <p:nvSpPr>
          <p:cNvPr id="5" name="Title 1"/>
          <p:cNvSpPr>
            <a:spLocks noGrp="1"/>
          </p:cNvSpPr>
          <p:nvPr>
            <p:ph type="title" hasCustomPrompt="1"/>
          </p:nvPr>
        </p:nvSpPr>
        <p:spPr>
          <a:xfrm>
            <a:off x="629841" y="2326061"/>
            <a:ext cx="7886700" cy="731045"/>
          </a:xfrm>
        </p:spPr>
        <p:txBody>
          <a:bodyPr>
            <a:normAutofit/>
          </a:bodyPr>
          <a:lstStyle>
            <a:lvl1pPr>
              <a:defRPr sz="36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5" cy="7065815"/>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5" cy="7065814"/>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4" cy="7065814"/>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4" cy="7065814"/>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tx1">
                    <a:lumMod val="65000"/>
                    <a:lumOff val="35000"/>
                  </a:schemeClr>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7065818"/>
          </a:xfrm>
          <a:prstGeom prst="rect">
            <a:avLst/>
          </a:prstGeom>
        </p:spPr>
      </p:pic>
      <p:sp>
        <p:nvSpPr>
          <p:cNvPr id="2" name="Title 1"/>
          <p:cNvSpPr>
            <a:spLocks noGrp="1"/>
          </p:cNvSpPr>
          <p:nvPr>
            <p:ph type="ctrTitle" hasCustomPrompt="1"/>
          </p:nvPr>
        </p:nvSpPr>
        <p:spPr>
          <a:xfrm>
            <a:off x="2096429" y="4675909"/>
            <a:ext cx="6752063" cy="1561171"/>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p:nvPr>
        </p:nvSpPr>
        <p:spPr>
          <a:xfrm>
            <a:off x="4460487" y="3133493"/>
            <a:ext cx="4388005" cy="71367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3994" cy="6857999"/>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tx1">
                    <a:lumMod val="65000"/>
                    <a:lumOff val="35000"/>
                  </a:schemeClr>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92417" y="5194495"/>
            <a:ext cx="1936342" cy="1373868"/>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3995" cy="6858000"/>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92416" y="5305893"/>
            <a:ext cx="1936343" cy="1373869"/>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3994" cy="6857999"/>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14698" y="5250193"/>
            <a:ext cx="1936343" cy="1373869"/>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E4317-590F-2859-0F69-397578CE5730}"/>
              </a:ext>
            </a:extLst>
          </p:cNvPr>
          <p:cNvSpPr>
            <a:spLocks noGrp="1"/>
          </p:cNvSpPr>
          <p:nvPr>
            <p:ph type="dt" sz="half" idx="10"/>
          </p:nvPr>
        </p:nvSpPr>
        <p:spPr/>
        <p:txBody>
          <a:bodyPr/>
          <a:lstStyle/>
          <a:p>
            <a:fld id="{76C66BAD-52F2-46CC-9D17-733B12690B56}" type="datetimeFigureOut">
              <a:rPr lang="en-US" smtClean="0"/>
              <a:t>8/16/2023</a:t>
            </a:fld>
            <a:endParaRPr lang="en-US"/>
          </a:p>
        </p:txBody>
      </p:sp>
      <p:sp>
        <p:nvSpPr>
          <p:cNvPr id="3" name="Footer Placeholder 2">
            <a:extLst>
              <a:ext uri="{FF2B5EF4-FFF2-40B4-BE49-F238E27FC236}">
                <a16:creationId xmlns:a16="http://schemas.microsoft.com/office/drawing/2014/main" id="{BDBB6E61-3ADB-DD2D-5496-626042B1FB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8EEA5C-4E2D-6571-D78E-0F3891037580}"/>
              </a:ext>
            </a:extLst>
          </p:cNvPr>
          <p:cNvSpPr>
            <a:spLocks noGrp="1"/>
          </p:cNvSpPr>
          <p:nvPr>
            <p:ph type="sldNum" sz="quarter" idx="12"/>
          </p:nvPr>
        </p:nvSpPr>
        <p:spPr/>
        <p:txBody>
          <a:bodyPr/>
          <a:lstStyle/>
          <a:p>
            <a:fld id="{4AFF5E7B-9C94-486E-B4D9-CB7FF548D669}" type="slidenum">
              <a:rPr lang="en-US" smtClean="0"/>
              <a:t>‹#›</a:t>
            </a:fld>
            <a:endParaRPr lang="en-US"/>
          </a:p>
        </p:txBody>
      </p:sp>
    </p:spTree>
    <p:extLst>
      <p:ext uri="{BB962C8B-B14F-4D97-AF65-F5344CB8AC3E}">
        <p14:creationId xmlns:p14="http://schemas.microsoft.com/office/powerpoint/2010/main" val="2392521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7065818"/>
          </a:xfrm>
          <a:prstGeom prst="rect">
            <a:avLst/>
          </a:prstGeom>
        </p:spPr>
      </p:pic>
      <p:sp>
        <p:nvSpPr>
          <p:cNvPr id="2" name="Title 1"/>
          <p:cNvSpPr>
            <a:spLocks noGrp="1"/>
          </p:cNvSpPr>
          <p:nvPr>
            <p:ph type="ctrTitle" hasCustomPrompt="1"/>
          </p:nvPr>
        </p:nvSpPr>
        <p:spPr>
          <a:xfrm>
            <a:off x="2096430" y="4675911"/>
            <a:ext cx="6752063" cy="1561171"/>
          </a:xfrm>
        </p:spPr>
        <p:txBody>
          <a:bodyPr anchor="b">
            <a:normAutofit/>
          </a:bodyPr>
          <a:lstStyle>
            <a:lvl1pPr algn="r">
              <a:defRPr sz="3600"/>
            </a:lvl1pPr>
          </a:lstStyle>
          <a:p>
            <a:r>
              <a:rPr lang="en-US" dirty="0"/>
              <a:t>CLICK TO EDIT MASTER TITLE STYLE</a:t>
            </a:r>
          </a:p>
        </p:txBody>
      </p:sp>
      <p:sp>
        <p:nvSpPr>
          <p:cNvPr id="3" name="Subtitle 2"/>
          <p:cNvSpPr>
            <a:spLocks noGrp="1"/>
          </p:cNvSpPr>
          <p:nvPr>
            <p:ph type="subTitle" idx="1"/>
          </p:nvPr>
        </p:nvSpPr>
        <p:spPr>
          <a:xfrm>
            <a:off x="4460488" y="3133493"/>
            <a:ext cx="4388005" cy="713678"/>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224591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9" cy="7065818"/>
          </a:xfrm>
          <a:prstGeom prst="rect">
            <a:avLst/>
          </a:prstGeom>
        </p:spPr>
      </p:pic>
      <p:sp>
        <p:nvSpPr>
          <p:cNvPr id="2" name="Title 1"/>
          <p:cNvSpPr>
            <a:spLocks noGrp="1"/>
          </p:cNvSpPr>
          <p:nvPr>
            <p:ph type="ctrTitle" hasCustomPrompt="1"/>
          </p:nvPr>
        </p:nvSpPr>
        <p:spPr>
          <a:xfrm>
            <a:off x="2096430" y="4675911"/>
            <a:ext cx="6752063" cy="1561171"/>
          </a:xfrm>
        </p:spPr>
        <p:txBody>
          <a:bodyPr anchor="b">
            <a:normAutofit/>
          </a:bodyPr>
          <a:lstStyle>
            <a:lvl1pPr algn="r">
              <a:defRPr sz="3600"/>
            </a:lvl1pPr>
          </a:lstStyle>
          <a:p>
            <a:r>
              <a:rPr lang="en-US" dirty="0"/>
              <a:t>CLICK TO EDIT MASTER TITLE STYLE</a:t>
            </a:r>
          </a:p>
        </p:txBody>
      </p:sp>
      <p:sp>
        <p:nvSpPr>
          <p:cNvPr id="3" name="Subtitle 2"/>
          <p:cNvSpPr>
            <a:spLocks noGrp="1"/>
          </p:cNvSpPr>
          <p:nvPr>
            <p:ph type="subTitle" idx="1"/>
          </p:nvPr>
        </p:nvSpPr>
        <p:spPr>
          <a:xfrm>
            <a:off x="4460488" y="3133493"/>
            <a:ext cx="4388005" cy="713678"/>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982736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9" cy="7065817"/>
          </a:xfrm>
          <a:prstGeom prst="rect">
            <a:avLst/>
          </a:prstGeom>
        </p:spPr>
      </p:pic>
      <p:sp>
        <p:nvSpPr>
          <p:cNvPr id="2" name="Title 1"/>
          <p:cNvSpPr>
            <a:spLocks noGrp="1"/>
          </p:cNvSpPr>
          <p:nvPr>
            <p:ph type="ctrTitle" hasCustomPrompt="1"/>
          </p:nvPr>
        </p:nvSpPr>
        <p:spPr>
          <a:xfrm>
            <a:off x="1159727" y="3479183"/>
            <a:ext cx="6752063" cy="1583473"/>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2341755" y="5564459"/>
            <a:ext cx="4388005" cy="624468"/>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791950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7"/>
          </a:xfrm>
          <a:prstGeom prst="rect">
            <a:avLst/>
          </a:prstGeom>
        </p:spPr>
      </p:pic>
      <p:sp>
        <p:nvSpPr>
          <p:cNvPr id="2" name="Title 1"/>
          <p:cNvSpPr>
            <a:spLocks noGrp="1"/>
          </p:cNvSpPr>
          <p:nvPr>
            <p:ph type="ctrTitle" hasCustomPrompt="1"/>
          </p:nvPr>
        </p:nvSpPr>
        <p:spPr>
          <a:xfrm>
            <a:off x="1159727" y="3479183"/>
            <a:ext cx="6752063" cy="1583473"/>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2341755" y="5564459"/>
            <a:ext cx="4388005" cy="624468"/>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525518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7"/>
          </a:xfrm>
          <a:prstGeom prst="rect">
            <a:avLst/>
          </a:prstGeom>
        </p:spPr>
      </p:pic>
      <p:sp>
        <p:nvSpPr>
          <p:cNvPr id="2" name="Title 1"/>
          <p:cNvSpPr>
            <a:spLocks noGrp="1"/>
          </p:cNvSpPr>
          <p:nvPr>
            <p:ph type="ctrTitle" hasCustomPrompt="1"/>
          </p:nvPr>
        </p:nvSpPr>
        <p:spPr>
          <a:xfrm>
            <a:off x="1159727" y="3479183"/>
            <a:ext cx="6752063" cy="1583473"/>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2341755" y="5564459"/>
            <a:ext cx="4388005" cy="624468"/>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53297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7"/>
          </a:xfrm>
          <a:prstGeom prst="rect">
            <a:avLst/>
          </a:prstGeom>
        </p:spPr>
      </p:pic>
      <p:sp>
        <p:nvSpPr>
          <p:cNvPr id="2" name="Title 1"/>
          <p:cNvSpPr>
            <a:spLocks noGrp="1"/>
          </p:cNvSpPr>
          <p:nvPr>
            <p:ph type="ctrTitle" hasCustomPrompt="1"/>
          </p:nvPr>
        </p:nvSpPr>
        <p:spPr>
          <a:xfrm>
            <a:off x="1159727" y="3479183"/>
            <a:ext cx="6752063" cy="1583473"/>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2341755" y="5564459"/>
            <a:ext cx="4388005" cy="624468"/>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762919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7065817"/>
          </a:xfrm>
          <a:prstGeom prst="rect">
            <a:avLst/>
          </a:prstGeom>
        </p:spPr>
      </p:pic>
      <p:sp>
        <p:nvSpPr>
          <p:cNvPr id="2" name="Title 1"/>
          <p:cNvSpPr>
            <a:spLocks noGrp="1"/>
          </p:cNvSpPr>
          <p:nvPr>
            <p:ph type="ctrTitle" hasCustomPrompt="1"/>
          </p:nvPr>
        </p:nvSpPr>
        <p:spPr>
          <a:xfrm>
            <a:off x="1159726" y="3479181"/>
            <a:ext cx="6752063" cy="1583473"/>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2341754" y="5564459"/>
            <a:ext cx="4388005" cy="624468"/>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6"/>
          </a:xfrm>
          <a:prstGeom prst="rect">
            <a:avLst/>
          </a:prstGeom>
        </p:spPr>
      </p:pic>
      <p:sp>
        <p:nvSpPr>
          <p:cNvPr id="2" name="Title 1"/>
          <p:cNvSpPr>
            <a:spLocks noGrp="1"/>
          </p:cNvSpPr>
          <p:nvPr>
            <p:ph type="ctrTitle" hasCustomPrompt="1"/>
          </p:nvPr>
        </p:nvSpPr>
        <p:spPr>
          <a:xfrm>
            <a:off x="1159727" y="3479183"/>
            <a:ext cx="6752063" cy="1583473"/>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2341755" y="5564459"/>
            <a:ext cx="4388005" cy="624468"/>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36783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6"/>
          </a:xfrm>
          <a:prstGeom prst="rect">
            <a:avLst/>
          </a:prstGeom>
        </p:spPr>
      </p:pic>
      <p:sp>
        <p:nvSpPr>
          <p:cNvPr id="2" name="Title 1"/>
          <p:cNvSpPr>
            <a:spLocks noGrp="1"/>
          </p:cNvSpPr>
          <p:nvPr>
            <p:ph type="ctrTitle" hasCustomPrompt="1"/>
          </p:nvPr>
        </p:nvSpPr>
        <p:spPr>
          <a:xfrm>
            <a:off x="1159727" y="3479183"/>
            <a:ext cx="6752063" cy="1583473"/>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2341755" y="5564459"/>
            <a:ext cx="4388005" cy="624468"/>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658221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6"/>
          </a:xfrm>
          <a:prstGeom prst="rect">
            <a:avLst/>
          </a:prstGeom>
        </p:spPr>
      </p:pic>
      <p:sp>
        <p:nvSpPr>
          <p:cNvPr id="5" name="Title 1"/>
          <p:cNvSpPr>
            <a:spLocks noGrp="1"/>
          </p:cNvSpPr>
          <p:nvPr>
            <p:ph type="title" hasCustomPrompt="1"/>
          </p:nvPr>
        </p:nvSpPr>
        <p:spPr>
          <a:xfrm>
            <a:off x="629841" y="2326063"/>
            <a:ext cx="7886700" cy="731045"/>
          </a:xfrm>
        </p:spPr>
        <p:txBody>
          <a:bodyPr>
            <a:normAutofit/>
          </a:bodyPr>
          <a:lstStyle>
            <a:lvl1pPr>
              <a:defRPr sz="27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7574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7" cy="7065816"/>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8030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7" cy="7065816"/>
          </a:xfrm>
          <a:prstGeom prst="rect">
            <a:avLst/>
          </a:prstGeom>
        </p:spPr>
      </p:pic>
      <p:sp>
        <p:nvSpPr>
          <p:cNvPr id="5" name="Title 1"/>
          <p:cNvSpPr>
            <a:spLocks noGrp="1"/>
          </p:cNvSpPr>
          <p:nvPr>
            <p:ph type="title" hasCustomPrompt="1"/>
          </p:nvPr>
        </p:nvSpPr>
        <p:spPr>
          <a:xfrm>
            <a:off x="629841" y="2326063"/>
            <a:ext cx="7886700" cy="731045"/>
          </a:xfrm>
        </p:spPr>
        <p:txBody>
          <a:bodyPr>
            <a:normAutofit/>
          </a:bodyPr>
          <a:lstStyle>
            <a:lvl1pPr>
              <a:defRPr sz="27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3973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7" cy="7065815"/>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9948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7" cy="7065815"/>
          </a:xfrm>
          <a:prstGeom prst="rect">
            <a:avLst/>
          </a:prstGeom>
        </p:spPr>
      </p:pic>
      <p:sp>
        <p:nvSpPr>
          <p:cNvPr id="5" name="Title 1"/>
          <p:cNvSpPr>
            <a:spLocks noGrp="1"/>
          </p:cNvSpPr>
          <p:nvPr>
            <p:ph type="title" hasCustomPrompt="1"/>
          </p:nvPr>
        </p:nvSpPr>
        <p:spPr>
          <a:xfrm>
            <a:off x="629841" y="2326063"/>
            <a:ext cx="7886700" cy="731045"/>
          </a:xfrm>
        </p:spPr>
        <p:txBody>
          <a:bodyPr>
            <a:normAutofit/>
          </a:bodyPr>
          <a:lstStyle>
            <a:lvl1pPr>
              <a:defRPr sz="27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3364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9143995" cy="7065815"/>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866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7" cy="7065815"/>
          </a:xfrm>
          <a:prstGeom prst="rect">
            <a:avLst/>
          </a:prstGeom>
        </p:spPr>
      </p:pic>
      <p:sp>
        <p:nvSpPr>
          <p:cNvPr id="5" name="Title 1"/>
          <p:cNvSpPr>
            <a:spLocks noGrp="1"/>
          </p:cNvSpPr>
          <p:nvPr>
            <p:ph type="title" hasCustomPrompt="1"/>
          </p:nvPr>
        </p:nvSpPr>
        <p:spPr>
          <a:xfrm>
            <a:off x="629841" y="2326063"/>
            <a:ext cx="7886700" cy="731045"/>
          </a:xfrm>
        </p:spPr>
        <p:txBody>
          <a:bodyPr>
            <a:normAutofit/>
          </a:bodyPr>
          <a:lstStyle>
            <a:lvl1pPr>
              <a:defRPr sz="27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63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9143995" cy="7065815"/>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600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7"/>
          </a:xfrm>
          <a:prstGeom prst="rect">
            <a:avLst/>
          </a:prstGeom>
        </p:spPr>
      </p:pic>
      <p:sp>
        <p:nvSpPr>
          <p:cNvPr id="2" name="Title 1"/>
          <p:cNvSpPr>
            <a:spLocks noGrp="1"/>
          </p:cNvSpPr>
          <p:nvPr>
            <p:ph type="ctrTitle" hasCustomPrompt="1"/>
          </p:nvPr>
        </p:nvSpPr>
        <p:spPr>
          <a:xfrm>
            <a:off x="1159726" y="3479181"/>
            <a:ext cx="6752063" cy="1583473"/>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2341754" y="5564459"/>
            <a:ext cx="4388005" cy="624468"/>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9143995" cy="7065814"/>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6401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4" cy="7065814"/>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806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4" cy="7065814"/>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tx1">
                    <a:lumMod val="65000"/>
                    <a:lumOff val="35000"/>
                  </a:schemeClr>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0900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9143994" cy="6857999"/>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tx1">
                    <a:lumMod val="65000"/>
                    <a:lumOff val="35000"/>
                  </a:schemeClr>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92418" y="5194495"/>
            <a:ext cx="1936342" cy="1373868"/>
          </a:xfrm>
          <a:prstGeom prst="rect">
            <a:avLst/>
          </a:prstGeom>
        </p:spPr>
      </p:pic>
    </p:spTree>
    <p:extLst>
      <p:ext uri="{BB962C8B-B14F-4D97-AF65-F5344CB8AC3E}">
        <p14:creationId xmlns:p14="http://schemas.microsoft.com/office/powerpoint/2010/main" val="1521012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9143995" cy="6858000"/>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92417" y="5305895"/>
            <a:ext cx="1936343" cy="1373869"/>
          </a:xfrm>
          <a:prstGeom prst="rect">
            <a:avLst/>
          </a:prstGeom>
        </p:spPr>
      </p:pic>
    </p:spTree>
    <p:extLst>
      <p:ext uri="{BB962C8B-B14F-4D97-AF65-F5344CB8AC3E}">
        <p14:creationId xmlns:p14="http://schemas.microsoft.com/office/powerpoint/2010/main" val="2720067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9143994" cy="6857999"/>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14699" y="5250195"/>
            <a:ext cx="1936343" cy="1373869"/>
          </a:xfrm>
          <a:prstGeom prst="rect">
            <a:avLst/>
          </a:prstGeom>
        </p:spPr>
      </p:pic>
    </p:spTree>
    <p:extLst>
      <p:ext uri="{BB962C8B-B14F-4D97-AF65-F5344CB8AC3E}">
        <p14:creationId xmlns:p14="http://schemas.microsoft.com/office/powerpoint/2010/main" val="76122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7"/>
          </a:xfrm>
          <a:prstGeom prst="rect">
            <a:avLst/>
          </a:prstGeom>
        </p:spPr>
      </p:pic>
      <p:sp>
        <p:nvSpPr>
          <p:cNvPr id="2" name="Title 1"/>
          <p:cNvSpPr>
            <a:spLocks noGrp="1"/>
          </p:cNvSpPr>
          <p:nvPr>
            <p:ph type="ctrTitle" hasCustomPrompt="1"/>
          </p:nvPr>
        </p:nvSpPr>
        <p:spPr>
          <a:xfrm>
            <a:off x="1159726" y="3479181"/>
            <a:ext cx="6752063" cy="1583473"/>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2341754" y="5564459"/>
            <a:ext cx="4388005" cy="624468"/>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7"/>
          </a:xfrm>
          <a:prstGeom prst="rect">
            <a:avLst/>
          </a:prstGeom>
        </p:spPr>
      </p:pic>
      <p:sp>
        <p:nvSpPr>
          <p:cNvPr id="2" name="Title 1"/>
          <p:cNvSpPr>
            <a:spLocks noGrp="1"/>
          </p:cNvSpPr>
          <p:nvPr>
            <p:ph type="ctrTitle" hasCustomPrompt="1"/>
          </p:nvPr>
        </p:nvSpPr>
        <p:spPr>
          <a:xfrm>
            <a:off x="1159726" y="3479181"/>
            <a:ext cx="6752063" cy="1583473"/>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2341754" y="5564459"/>
            <a:ext cx="4388005" cy="624468"/>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6"/>
          </a:xfrm>
          <a:prstGeom prst="rect">
            <a:avLst/>
          </a:prstGeom>
        </p:spPr>
      </p:pic>
      <p:sp>
        <p:nvSpPr>
          <p:cNvPr id="2" name="Title 1"/>
          <p:cNvSpPr>
            <a:spLocks noGrp="1"/>
          </p:cNvSpPr>
          <p:nvPr>
            <p:ph type="ctrTitle" hasCustomPrompt="1"/>
          </p:nvPr>
        </p:nvSpPr>
        <p:spPr>
          <a:xfrm>
            <a:off x="1159726" y="3479181"/>
            <a:ext cx="6752063" cy="1583473"/>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2341754" y="5564459"/>
            <a:ext cx="4388005" cy="624468"/>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6"/>
          </a:xfrm>
          <a:prstGeom prst="rect">
            <a:avLst/>
          </a:prstGeom>
        </p:spPr>
      </p:pic>
      <p:sp>
        <p:nvSpPr>
          <p:cNvPr id="2" name="Title 1"/>
          <p:cNvSpPr>
            <a:spLocks noGrp="1"/>
          </p:cNvSpPr>
          <p:nvPr>
            <p:ph type="ctrTitle" hasCustomPrompt="1"/>
          </p:nvPr>
        </p:nvSpPr>
        <p:spPr>
          <a:xfrm>
            <a:off x="1159726" y="3479181"/>
            <a:ext cx="6752063" cy="1583473"/>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2341754" y="5564459"/>
            <a:ext cx="4388005" cy="624468"/>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6"/>
          </a:xfrm>
          <a:prstGeom prst="rect">
            <a:avLst/>
          </a:prstGeom>
        </p:spPr>
      </p:pic>
      <p:sp>
        <p:nvSpPr>
          <p:cNvPr id="5" name="Title 1"/>
          <p:cNvSpPr>
            <a:spLocks noGrp="1"/>
          </p:cNvSpPr>
          <p:nvPr>
            <p:ph type="title" hasCustomPrompt="1"/>
          </p:nvPr>
        </p:nvSpPr>
        <p:spPr>
          <a:xfrm>
            <a:off x="629841" y="2326061"/>
            <a:ext cx="7886700" cy="731045"/>
          </a:xfrm>
        </p:spPr>
        <p:txBody>
          <a:bodyPr>
            <a:normAutofit/>
          </a:bodyPr>
          <a:lstStyle>
            <a:lvl1pPr>
              <a:defRPr sz="36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9530689"/>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1" r:id="rId10"/>
    <p:sldLayoutId id="2147483680"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716" r:id="rId23"/>
  </p:sldLayoutIdLs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865089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Lst>
  <p:txStyles>
    <p:titleStyle>
      <a:lvl1pPr algn="l" defTabSz="685800" rtl="0" eaLnBrk="1" latinLnBrk="0" hangingPunct="1">
        <a:lnSpc>
          <a:spcPct val="90000"/>
        </a:lnSpc>
        <a:spcBef>
          <a:spcPct val="0"/>
        </a:spcBef>
        <a:buNone/>
        <a:defRPr sz="3300" kern="1200">
          <a:solidFill>
            <a:schemeClr val="tx1">
              <a:lumMod val="65000"/>
              <a:lumOff val="3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3.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3.png"/><Relationship Id="rId5" Type="http://schemas.openxmlformats.org/officeDocument/2006/relationships/image" Target="../media/image34.jpe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3.png"/><Relationship Id="rId5" Type="http://schemas.openxmlformats.org/officeDocument/2006/relationships/hyperlink" Target="http://www.kcma.org/" TargetMode="External"/><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3.png"/><Relationship Id="rId5" Type="http://schemas.openxmlformats.org/officeDocument/2006/relationships/image" Target="../media/image35.jpe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3.png"/><Relationship Id="rId5" Type="http://schemas.openxmlformats.org/officeDocument/2006/relationships/image" Target="../media/image36.jpe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png"/><Relationship Id="rId5" Type="http://schemas.openxmlformats.org/officeDocument/2006/relationships/image" Target="../media/image37.jpe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3.png"/><Relationship Id="rId5" Type="http://schemas.openxmlformats.org/officeDocument/2006/relationships/image" Target="../media/image38.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3.png"/><Relationship Id="rId5" Type="http://schemas.openxmlformats.org/officeDocument/2006/relationships/image" Target="../media/image39.jpe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2.png"/><Relationship Id="rId5" Type="http://schemas.openxmlformats.org/officeDocument/2006/relationships/hyperlink" Target="http://en.wikipedia.org/wiki/Image:Cabinetmaking-faceframeparts.gif" TargetMode="Externa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3.png"/><Relationship Id="rId5" Type="http://schemas.openxmlformats.org/officeDocument/2006/relationships/hyperlink" Target="http://en.wikipedia.org/wiki/Image:Cabinetmaking-framelesscabinet.gif" TargetMode="Externa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3.png"/><Relationship Id="rId5" Type="http://schemas.openxmlformats.org/officeDocument/2006/relationships/image" Target="../media/image4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3.png"/><Relationship Id="rId5" Type="http://schemas.openxmlformats.org/officeDocument/2006/relationships/image" Target="../media/image45.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slideLayout" Target="../slideLayouts/slideLayout11.xml"/><Relationship Id="rId7" Type="http://schemas.openxmlformats.org/officeDocument/2006/relationships/image" Target="../media/image48.wm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7.wmf"/><Relationship Id="rId5" Type="http://schemas.openxmlformats.org/officeDocument/2006/relationships/image" Target="../media/image46.png"/><Relationship Id="rId4" Type="http://schemas.openxmlformats.org/officeDocument/2006/relationships/notesSlide" Target="../notesSlides/notesSlide23.xml"/><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3.png"/><Relationship Id="rId5" Type="http://schemas.openxmlformats.org/officeDocument/2006/relationships/image" Target="../media/image50.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3.png"/><Relationship Id="rId5" Type="http://schemas.openxmlformats.org/officeDocument/2006/relationships/image" Target="../media/image51.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3.png"/><Relationship Id="rId5" Type="http://schemas.openxmlformats.org/officeDocument/2006/relationships/image" Target="../media/image54.jpe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3.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3.png"/><Relationship Id="rId5" Type="http://schemas.openxmlformats.org/officeDocument/2006/relationships/image" Target="../media/image55.jpe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3.pn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3.png"/><Relationship Id="rId5" Type="http://schemas.openxmlformats.org/officeDocument/2006/relationships/image" Target="../media/image64.gif"/><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3.png"/><Relationship Id="rId5" Type="http://schemas.openxmlformats.org/officeDocument/2006/relationships/image" Target="../media/image65.gif"/><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3.png"/><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3.png"/><Relationship Id="rId5" Type="http://schemas.openxmlformats.org/officeDocument/2006/relationships/image" Target="../media/image66.gif"/><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3.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3.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3.pn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1.xml"/><Relationship Id="rId7" Type="http://schemas.openxmlformats.org/officeDocument/2006/relationships/image" Target="../media/image71.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slideLayout" Target="../slideLayouts/slideLayout11.xml"/><Relationship Id="rId7" Type="http://schemas.openxmlformats.org/officeDocument/2006/relationships/image" Target="../media/image74.wmf"/><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notesSlide" Target="../notesSlides/notesSlide44.xml"/><Relationship Id="rId9"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3.png"/><Relationship Id="rId5" Type="http://schemas.openxmlformats.org/officeDocument/2006/relationships/image" Target="../media/image76.pn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3.png"/><Relationship Id="rId5" Type="http://schemas.openxmlformats.org/officeDocument/2006/relationships/image" Target="../media/image25.jp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3.pn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3.png"/><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3.png"/><Relationship Id="rId4"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77.gif"/><Relationship Id="rId5" Type="http://schemas.openxmlformats.org/officeDocument/2006/relationships/image" Target="../media/image33.png"/><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3.png"/><Relationship Id="rId5" Type="http://schemas.openxmlformats.org/officeDocument/2006/relationships/image" Target="../media/image78.png"/><Relationship Id="rId4"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3.png"/><Relationship Id="rId5" Type="http://schemas.openxmlformats.org/officeDocument/2006/relationships/image" Target="../media/image78.png"/><Relationship Id="rId4"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3.png"/><Relationship Id="rId4"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33.png"/><Relationship Id="rId4"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33.pn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3.png"/><Relationship Id="rId4"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3.png"/><Relationship Id="rId4"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33.png"/><Relationship Id="rId4"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79.gif"/><Relationship Id="rId5" Type="http://schemas.openxmlformats.org/officeDocument/2006/relationships/image" Target="../media/image33.png"/><Relationship Id="rId4"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79.gif"/><Relationship Id="rId5" Type="http://schemas.openxmlformats.org/officeDocument/2006/relationships/image" Target="../media/image33.png"/><Relationship Id="rId4"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33.png"/><Relationship Id="rId5" Type="http://schemas.openxmlformats.org/officeDocument/2006/relationships/hyperlink" Target="http://www.kcma.org/" TargetMode="External"/><Relationship Id="rId4"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33.png"/><Relationship Id="rId4"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33.png"/><Relationship Id="rId4"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33.png"/><Relationship Id="rId4"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33.png"/><Relationship Id="rId4" Type="http://schemas.openxmlformats.org/officeDocument/2006/relationships/notesSlide" Target="../notesSlides/notesSlide63.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33.png"/><Relationship Id="rId4"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3.png"/><Relationship Id="rId4"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33.png"/><Relationship Id="rId4" Type="http://schemas.openxmlformats.org/officeDocument/2006/relationships/notesSlide" Target="../notesSlides/notesSlide65.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33.png"/><Relationship Id="rId4"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33.png"/><Relationship Id="rId4"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33.png"/><Relationship Id="rId4"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3" Type="http://schemas.openxmlformats.org/officeDocument/2006/relationships/hyperlink" Target="mailto:info@kcma.org" TargetMode="External"/><Relationship Id="rId2" Type="http://schemas.openxmlformats.org/officeDocument/2006/relationships/notesSlide" Target="../notesSlides/notesSlide69.xml"/><Relationship Id="rId1" Type="http://schemas.openxmlformats.org/officeDocument/2006/relationships/slideLayout" Target="../slideLayouts/slideLayout41.xml"/><Relationship Id="rId5" Type="http://schemas.openxmlformats.org/officeDocument/2006/relationships/image" Target="../media/image79.gif"/><Relationship Id="rId4" Type="http://schemas.openxmlformats.org/officeDocument/2006/relationships/image" Target="../media/image77.gif"/></Relationships>
</file>

<file path=ppt/slides/_rels/slide75.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slideLayout" Target="../slideLayouts/slideLayout18.xml"/><Relationship Id="rId7" Type="http://schemas.openxmlformats.org/officeDocument/2006/relationships/image" Target="../media/image77.gif"/><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33.png"/><Relationship Id="rId5" Type="http://schemas.openxmlformats.org/officeDocument/2006/relationships/hyperlink" Target="mailto:info@kcma.org" TargetMode="External"/><Relationship Id="rId4" Type="http://schemas.openxmlformats.org/officeDocument/2006/relationships/notesSlide" Target="../notesSlides/notesSlide70.xml"/></Relationships>
</file>

<file path=ppt/slides/_rels/slide7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71.xml"/><Relationship Id="rId9"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366990"/>
            <a:ext cx="8696092" cy="1561171"/>
          </a:xfrm>
        </p:spPr>
        <p:txBody>
          <a:bodyPr>
            <a:normAutofit/>
          </a:bodyPr>
          <a:lstStyle/>
          <a:p>
            <a:r>
              <a:rPr lang="en-US" dirty="0"/>
              <a:t>WELCOME</a:t>
            </a:r>
            <a:endParaRPr lang="en-US" sz="3100" dirty="0"/>
          </a:p>
        </p:txBody>
      </p:sp>
      <p:pic>
        <p:nvPicPr>
          <p:cNvPr id="4" name="Picture 3">
            <a:extLst>
              <a:ext uri="{FF2B5EF4-FFF2-40B4-BE49-F238E27FC236}">
                <a16:creationId xmlns:a16="http://schemas.microsoft.com/office/drawing/2014/main" id="{5333856C-9A21-BF43-B745-6D2F3A534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796" y="457329"/>
            <a:ext cx="1270000" cy="1270000"/>
          </a:xfrm>
          <a:prstGeom prst="rect">
            <a:avLst/>
          </a:prstGeom>
        </p:spPr>
      </p:pic>
      <p:sp>
        <p:nvSpPr>
          <p:cNvPr id="7" name="Subtitle 6">
            <a:extLst>
              <a:ext uri="{FF2B5EF4-FFF2-40B4-BE49-F238E27FC236}">
                <a16:creationId xmlns:a16="http://schemas.microsoft.com/office/drawing/2014/main" id="{96A8AD5C-EFB6-BA47-B385-5E54F159F894}"/>
              </a:ext>
            </a:extLst>
          </p:cNvPr>
          <p:cNvSpPr>
            <a:spLocks noGrp="1"/>
          </p:cNvSpPr>
          <p:nvPr>
            <p:ph type="subTitle" idx="1"/>
          </p:nvPr>
        </p:nvSpPr>
        <p:spPr/>
        <p:txBody>
          <a:bodyPr/>
          <a:lstStyle/>
          <a:p>
            <a:endParaRPr lang="en-US"/>
          </a:p>
        </p:txBody>
      </p:sp>
      <p:pic>
        <p:nvPicPr>
          <p:cNvPr id="6" name="Picture 5" descr="A purple logo with text&#10;&#10;Description automatically generated">
            <a:extLst>
              <a:ext uri="{FF2B5EF4-FFF2-40B4-BE49-F238E27FC236}">
                <a16:creationId xmlns:a16="http://schemas.microsoft.com/office/drawing/2014/main" id="{CA4877C4-9AD6-E97C-804F-4D3A19B023EA}"/>
              </a:ext>
            </a:extLst>
          </p:cNvPr>
          <p:cNvPicPr>
            <a:picLocks noChangeAspect="1"/>
          </p:cNvPicPr>
          <p:nvPr/>
        </p:nvPicPr>
        <p:blipFill>
          <a:blip r:embed="rId4"/>
          <a:stretch>
            <a:fillRect/>
          </a:stretch>
        </p:blipFill>
        <p:spPr>
          <a:xfrm>
            <a:off x="4938469" y="1092329"/>
            <a:ext cx="2189695" cy="1018197"/>
          </a:xfrm>
          <a:prstGeom prst="rect">
            <a:avLst/>
          </a:prstGeom>
        </p:spPr>
      </p:pic>
      <p:pic>
        <p:nvPicPr>
          <p:cNvPr id="1026" name="Picture 1">
            <a:extLst>
              <a:ext uri="{FF2B5EF4-FFF2-40B4-BE49-F238E27FC236}">
                <a16:creationId xmlns:a16="http://schemas.microsoft.com/office/drawing/2014/main" id="{225CBCAB-A9DE-10C3-8339-617796D0C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8469" y="244039"/>
            <a:ext cx="1390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184574"/>
      </p:ext>
    </p:extLst>
  </p:cSld>
  <p:clrMapOvr>
    <a:masterClrMapping/>
  </p:clrMapOvr>
  <p:transition advClick="0" advTm="1956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F7EE9-AFE2-A04E-8561-B0637D59D811}"/>
              </a:ext>
            </a:extLst>
          </p:cNvPr>
          <p:cNvSpPr>
            <a:spLocks noGrp="1"/>
          </p:cNvSpPr>
          <p:nvPr>
            <p:ph type="ctrTitle"/>
          </p:nvPr>
        </p:nvSpPr>
        <p:spPr>
          <a:xfrm>
            <a:off x="478232" y="3851054"/>
            <a:ext cx="5316501" cy="1264643"/>
          </a:xfrm>
        </p:spPr>
        <p:txBody>
          <a:bodyPr>
            <a:normAutofit/>
          </a:bodyPr>
          <a:lstStyle/>
          <a:p>
            <a:r>
              <a:rPr lang="en-US" sz="3600" dirty="0"/>
              <a:t>KCMA Quality Certification</a:t>
            </a:r>
          </a:p>
        </p:txBody>
      </p:sp>
      <p:sp>
        <p:nvSpPr>
          <p:cNvPr id="3" name="Subtitle 2">
            <a:extLst>
              <a:ext uri="{FF2B5EF4-FFF2-40B4-BE49-F238E27FC236}">
                <a16:creationId xmlns:a16="http://schemas.microsoft.com/office/drawing/2014/main" id="{4DE6A6D2-0086-3940-9924-8414CB1E1386}"/>
              </a:ext>
            </a:extLst>
          </p:cNvPr>
          <p:cNvSpPr>
            <a:spLocks noGrp="1"/>
          </p:cNvSpPr>
          <p:nvPr>
            <p:ph type="subTitle" idx="1"/>
          </p:nvPr>
        </p:nvSpPr>
        <p:spPr/>
        <p:txBody>
          <a:bodyPr/>
          <a:lstStyle/>
          <a:p>
            <a:endParaRPr lang="en-US"/>
          </a:p>
        </p:txBody>
      </p:sp>
      <p:pic>
        <p:nvPicPr>
          <p:cNvPr id="4" name="Content Placeholder 5">
            <a:extLst>
              <a:ext uri="{FF2B5EF4-FFF2-40B4-BE49-F238E27FC236}">
                <a16:creationId xmlns:a16="http://schemas.microsoft.com/office/drawing/2014/main" id="{B509AFA7-C979-6C4A-83DD-D06EA1976483}"/>
              </a:ext>
            </a:extLst>
          </p:cNvPr>
          <p:cNvPicPr>
            <a:picLocks noChangeAspect="1"/>
          </p:cNvPicPr>
          <p:nvPr/>
        </p:nvPicPr>
        <p:blipFill>
          <a:blip r:embed="rId5"/>
          <a:srcRect/>
          <a:stretch/>
        </p:blipFill>
        <p:spPr>
          <a:xfrm>
            <a:off x="6104092" y="3241035"/>
            <a:ext cx="2561676" cy="2803513"/>
          </a:xfrm>
          <a:prstGeom prst="rect">
            <a:avLst/>
          </a:prstGeom>
        </p:spPr>
      </p:pic>
      <p:pic>
        <p:nvPicPr>
          <p:cNvPr id="5" name="Audio 1">
            <a:hlinkClick r:id="" action="ppaction://media"/>
            <a:extLst>
              <a:ext uri="{FF2B5EF4-FFF2-40B4-BE49-F238E27FC236}">
                <a16:creationId xmlns:a16="http://schemas.microsoft.com/office/drawing/2014/main" id="{44D10968-3251-6B47-AAB7-F325C0DA5E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69657666"/>
      </p:ext>
    </p:extLst>
  </p:cSld>
  <p:clrMapOvr>
    <a:masterClrMapping/>
  </p:clrMapOvr>
  <p:transition advClick="0" advTm="27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BD73-3FF4-744E-999B-6ACD99DDC252}"/>
              </a:ext>
            </a:extLst>
          </p:cNvPr>
          <p:cNvSpPr>
            <a:spLocks noGrp="1"/>
          </p:cNvSpPr>
          <p:nvPr>
            <p:ph type="title"/>
          </p:nvPr>
        </p:nvSpPr>
        <p:spPr>
          <a:xfrm>
            <a:off x="629841" y="745739"/>
            <a:ext cx="7886700" cy="731045"/>
          </a:xfrm>
        </p:spPr>
        <p:txBody>
          <a:bodyPr>
            <a:normAutofit/>
          </a:bodyPr>
          <a:lstStyle/>
          <a:p>
            <a:pPr algn="ctr"/>
            <a:r>
              <a:rPr lang="en-US" sz="3200" dirty="0">
                <a:solidFill>
                  <a:schemeClr val="bg1"/>
                </a:solidFill>
              </a:rPr>
              <a:t>About the KCMA/ANSI A161.1 Standard</a:t>
            </a:r>
          </a:p>
        </p:txBody>
      </p:sp>
      <p:sp>
        <p:nvSpPr>
          <p:cNvPr id="3" name="Content Placeholder 2">
            <a:extLst>
              <a:ext uri="{FF2B5EF4-FFF2-40B4-BE49-F238E27FC236}">
                <a16:creationId xmlns:a16="http://schemas.microsoft.com/office/drawing/2014/main" id="{A06D3964-D7A5-434F-A0CB-BD53AA30E0B2}"/>
              </a:ext>
            </a:extLst>
          </p:cNvPr>
          <p:cNvSpPr>
            <a:spLocks noGrp="1"/>
          </p:cNvSpPr>
          <p:nvPr>
            <p:ph idx="1"/>
          </p:nvPr>
        </p:nvSpPr>
        <p:spPr>
          <a:xfrm>
            <a:off x="629841" y="2326105"/>
            <a:ext cx="7886700" cy="3786156"/>
          </a:xfrm>
        </p:spPr>
        <p:txBody>
          <a:bodyPr/>
          <a:lstStyle/>
          <a:p>
            <a:r>
              <a:rPr lang="en-US" dirty="0"/>
              <a:t>ANSI Standard is revised every five years</a:t>
            </a:r>
          </a:p>
          <a:p>
            <a:pPr lvl="1"/>
            <a:r>
              <a:rPr lang="en-US" dirty="0"/>
              <a:t>KCMA follows the ANSI process for revision</a:t>
            </a:r>
          </a:p>
          <a:p>
            <a:pPr lvl="2"/>
            <a:r>
              <a:rPr lang="en-US" dirty="0"/>
              <a:t>Balanced Canvass Committee with representation from General Interest, Users and Producers</a:t>
            </a:r>
          </a:p>
          <a:p>
            <a:r>
              <a:rPr lang="en-US" dirty="0"/>
              <a:t>Encouraged by HUD in 1965, KCMA member companies developed the precursor to the KCMA/ANSI A161.1 Standard</a:t>
            </a:r>
          </a:p>
          <a:p>
            <a:r>
              <a:rPr lang="en-US" dirty="0"/>
              <a:t>KCMA developed a nationally recognized testing and certification program based on the Standard</a:t>
            </a:r>
          </a:p>
        </p:txBody>
      </p:sp>
      <p:pic>
        <p:nvPicPr>
          <p:cNvPr id="4" name="Audio 3">
            <a:hlinkClick r:id="" action="ppaction://media"/>
            <a:extLst>
              <a:ext uri="{FF2B5EF4-FFF2-40B4-BE49-F238E27FC236}">
                <a16:creationId xmlns:a16="http://schemas.microsoft.com/office/drawing/2014/main" id="{736F482B-FB4F-384F-8B29-24FAE7EDC4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81056229"/>
      </p:ext>
    </p:extLst>
  </p:cSld>
  <p:clrMapOvr>
    <a:masterClrMapping/>
  </p:clrMapOvr>
  <p:transition advClick="0" advTm="92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E4D4-7A65-5743-948C-2BF944029B49}"/>
              </a:ext>
            </a:extLst>
          </p:cNvPr>
          <p:cNvSpPr>
            <a:spLocks noGrp="1"/>
          </p:cNvSpPr>
          <p:nvPr>
            <p:ph type="title"/>
          </p:nvPr>
        </p:nvSpPr>
        <p:spPr>
          <a:xfrm>
            <a:off x="491490" y="0"/>
            <a:ext cx="3840085" cy="1692794"/>
          </a:xfrm>
        </p:spPr>
        <p:txBody>
          <a:bodyPr vert="horz" lIns="91440" tIns="45720" rIns="91440" bIns="45720" rtlCol="0" anchor="ctr">
            <a:normAutofit/>
          </a:bodyPr>
          <a:lstStyle/>
          <a:p>
            <a:r>
              <a:rPr lang="en-US" sz="3200" dirty="0">
                <a:solidFill>
                  <a:schemeClr val="bg1"/>
                </a:solidFill>
              </a:rPr>
              <a:t>HUD Minimum Property Standards</a:t>
            </a:r>
          </a:p>
        </p:txBody>
      </p:sp>
      <p:cxnSp>
        <p:nvCxnSpPr>
          <p:cNvPr id="13"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D1387C-C27E-9343-A1F9-52188915AF9F}"/>
              </a:ext>
            </a:extLst>
          </p:cNvPr>
          <p:cNvSpPr>
            <a:spLocks noGrp="1"/>
          </p:cNvSpPr>
          <p:nvPr>
            <p:ph idx="1"/>
          </p:nvPr>
        </p:nvSpPr>
        <p:spPr>
          <a:xfrm>
            <a:off x="491490" y="2575034"/>
            <a:ext cx="3840085" cy="3462228"/>
          </a:xfrm>
        </p:spPr>
        <p:txBody>
          <a:bodyPr vert="horz" lIns="91440" tIns="45720" rIns="91440" bIns="45720" rtlCol="0">
            <a:normAutofit/>
          </a:bodyPr>
          <a:lstStyle/>
          <a:p>
            <a:pPr marL="0" indent="0">
              <a:buNone/>
            </a:pPr>
            <a:r>
              <a:rPr lang="en-US" dirty="0">
                <a:solidFill>
                  <a:schemeClr val="tx1"/>
                </a:solidFill>
              </a:rPr>
              <a:t>Cabinets also comply with the provision of Paragraph 611-1.1, HUD Minimum Property Standards – Housing 4910.1</a:t>
            </a:r>
          </a:p>
        </p:txBody>
      </p:sp>
      <p:pic>
        <p:nvPicPr>
          <p:cNvPr id="4" name="Picture 1">
            <a:extLst>
              <a:ext uri="{FF2B5EF4-FFF2-40B4-BE49-F238E27FC236}">
                <a16:creationId xmlns:a16="http://schemas.microsoft.com/office/drawing/2014/main" id="{425D4545-E96D-2C45-A229-2C069FE3199C}"/>
              </a:ext>
            </a:extLst>
          </p:cNvPr>
          <p:cNvPicPr>
            <a:picLocks noChangeAspect="1"/>
          </p:cNvPicPr>
          <p:nvPr/>
        </p:nvPicPr>
        <p:blipFill rotWithShape="1">
          <a:blip r:embed="rId5">
            <a:extLst>
              <a:ext uri="{28A0092B-C50C-407E-A947-70E740481C1C}">
                <a14:useLocalDpi xmlns:a14="http://schemas.microsoft.com/office/drawing/2010/main" val="0"/>
              </a:ext>
            </a:extLst>
          </a:blip>
          <a:srcRect l="24323" r="29591" b="-1"/>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1">
            <a:hlinkClick r:id="" action="ppaction://media"/>
            <a:extLst>
              <a:ext uri="{FF2B5EF4-FFF2-40B4-BE49-F238E27FC236}">
                <a16:creationId xmlns:a16="http://schemas.microsoft.com/office/drawing/2014/main" id="{A86BC02F-28D2-B14F-A044-B1BB02D68B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09965954"/>
      </p:ext>
    </p:extLst>
  </p:cSld>
  <p:clrMapOvr>
    <a:masterClrMapping/>
  </p:clrMapOvr>
  <p:transition advClick="0" advTm="24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05A2-9659-8A44-B3B0-1FE4A1FEAB1A}"/>
              </a:ext>
            </a:extLst>
          </p:cNvPr>
          <p:cNvSpPr>
            <a:spLocks noGrp="1"/>
          </p:cNvSpPr>
          <p:nvPr>
            <p:ph type="title"/>
          </p:nvPr>
        </p:nvSpPr>
        <p:spPr>
          <a:xfrm>
            <a:off x="628650" y="745739"/>
            <a:ext cx="7886700" cy="731045"/>
          </a:xfrm>
        </p:spPr>
        <p:txBody>
          <a:bodyPr>
            <a:normAutofit/>
          </a:bodyPr>
          <a:lstStyle/>
          <a:p>
            <a:pPr algn="ctr"/>
            <a:r>
              <a:rPr lang="en-US" sz="3200" dirty="0">
                <a:solidFill>
                  <a:schemeClr val="bg1"/>
                </a:solidFill>
              </a:rPr>
              <a:t>Who Can Be Certified?</a:t>
            </a:r>
          </a:p>
        </p:txBody>
      </p:sp>
      <p:sp>
        <p:nvSpPr>
          <p:cNvPr id="3" name="Content Placeholder 2">
            <a:extLst>
              <a:ext uri="{FF2B5EF4-FFF2-40B4-BE49-F238E27FC236}">
                <a16:creationId xmlns:a16="http://schemas.microsoft.com/office/drawing/2014/main" id="{A0C4ED6A-A3E9-4643-A91C-99CA509AAD32}"/>
              </a:ext>
            </a:extLst>
          </p:cNvPr>
          <p:cNvSpPr>
            <a:spLocks noGrp="1"/>
          </p:cNvSpPr>
          <p:nvPr>
            <p:ph idx="1"/>
          </p:nvPr>
        </p:nvSpPr>
        <p:spPr>
          <a:xfrm>
            <a:off x="629841" y="2374232"/>
            <a:ext cx="7886700" cy="3738029"/>
          </a:xfrm>
        </p:spPr>
        <p:txBody>
          <a:bodyPr/>
          <a:lstStyle/>
          <a:p>
            <a:pPr marL="0" indent="0" algn="ctr">
              <a:buNone/>
            </a:pPr>
            <a:endParaRPr lang="en-US" dirty="0"/>
          </a:p>
          <a:p>
            <a:pPr marL="0" indent="0" algn="ctr">
              <a:buNone/>
            </a:pPr>
            <a:r>
              <a:rPr lang="en-US" dirty="0"/>
              <a:t>The KCMA Quality Certification Program is open to </a:t>
            </a:r>
            <a:r>
              <a:rPr lang="en-US" u="sng" dirty="0"/>
              <a:t>all</a:t>
            </a:r>
            <a:r>
              <a:rPr lang="en-US" dirty="0"/>
              <a:t> cabinet manufacturers or assemblers</a:t>
            </a:r>
          </a:p>
        </p:txBody>
      </p:sp>
      <p:pic>
        <p:nvPicPr>
          <p:cNvPr id="4" name="Audio 1">
            <a:hlinkClick r:id="" action="ppaction://media"/>
            <a:extLst>
              <a:ext uri="{FF2B5EF4-FFF2-40B4-BE49-F238E27FC236}">
                <a16:creationId xmlns:a16="http://schemas.microsoft.com/office/drawing/2014/main" id="{2A7C7BA7-B590-AF4A-9494-F7788324C8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79990411"/>
      </p:ext>
    </p:extLst>
  </p:cSld>
  <p:clrMapOvr>
    <a:masterClrMapping/>
  </p:clrMapOvr>
  <p:transition advClick="0" advTm="39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4B0A5-4361-7548-BE7A-4215F8CD3719}"/>
              </a:ext>
            </a:extLst>
          </p:cNvPr>
          <p:cNvSpPr>
            <a:spLocks noGrp="1"/>
          </p:cNvSpPr>
          <p:nvPr>
            <p:ph type="title"/>
          </p:nvPr>
        </p:nvSpPr>
        <p:spPr>
          <a:xfrm>
            <a:off x="629841" y="745739"/>
            <a:ext cx="7886700" cy="731045"/>
          </a:xfrm>
        </p:spPr>
        <p:txBody>
          <a:bodyPr>
            <a:normAutofit/>
          </a:bodyPr>
          <a:lstStyle/>
          <a:p>
            <a:pPr algn="ctr"/>
            <a:r>
              <a:rPr lang="en-US" sz="3200" dirty="0">
                <a:solidFill>
                  <a:schemeClr val="bg1"/>
                </a:solidFill>
              </a:rPr>
              <a:t>Locating KCMA Certification</a:t>
            </a:r>
          </a:p>
        </p:txBody>
      </p:sp>
      <p:sp>
        <p:nvSpPr>
          <p:cNvPr id="3" name="Content Placeholder 2">
            <a:extLst>
              <a:ext uri="{FF2B5EF4-FFF2-40B4-BE49-F238E27FC236}">
                <a16:creationId xmlns:a16="http://schemas.microsoft.com/office/drawing/2014/main" id="{52030110-D2AE-C643-9611-AADEBF6B2727}"/>
              </a:ext>
            </a:extLst>
          </p:cNvPr>
          <p:cNvSpPr>
            <a:spLocks noGrp="1"/>
          </p:cNvSpPr>
          <p:nvPr>
            <p:ph idx="1"/>
          </p:nvPr>
        </p:nvSpPr>
        <p:spPr>
          <a:xfrm>
            <a:off x="629841" y="2374232"/>
            <a:ext cx="7886700" cy="3738029"/>
          </a:xfrm>
        </p:spPr>
        <p:txBody>
          <a:bodyPr/>
          <a:lstStyle/>
          <a:p>
            <a:pPr marL="0" indent="0">
              <a:buNone/>
            </a:pPr>
            <a:r>
              <a:rPr lang="en-US" dirty="0"/>
              <a:t>A complete list of certification recipients and their listed lines are on:</a:t>
            </a:r>
          </a:p>
          <a:p>
            <a:pPr marL="0" indent="0" algn="ctr">
              <a:buNone/>
            </a:pPr>
            <a:r>
              <a:rPr lang="en-US" sz="3200" dirty="0">
                <a:hlinkClick r:id="rId5"/>
              </a:rPr>
              <a:t>www.kcma.org</a:t>
            </a:r>
            <a:endParaRPr lang="en-US" sz="3200" dirty="0"/>
          </a:p>
          <a:p>
            <a:pPr marL="0" indent="0">
              <a:buNone/>
            </a:pPr>
            <a:endParaRPr lang="en-US" dirty="0"/>
          </a:p>
          <a:p>
            <a:pPr marL="0" indent="0">
              <a:buNone/>
            </a:pPr>
            <a:r>
              <a:rPr lang="en-US" dirty="0"/>
              <a:t>Listing Certificates can be downloaded</a:t>
            </a:r>
          </a:p>
        </p:txBody>
      </p:sp>
      <p:pic>
        <p:nvPicPr>
          <p:cNvPr id="4" name="Audio 1">
            <a:hlinkClick r:id="" action="ppaction://media"/>
            <a:extLst>
              <a:ext uri="{FF2B5EF4-FFF2-40B4-BE49-F238E27FC236}">
                <a16:creationId xmlns:a16="http://schemas.microsoft.com/office/drawing/2014/main" id="{7C44C46A-3596-DE4F-8BD7-4B5C612AEB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27461057"/>
      </p:ext>
    </p:extLst>
  </p:cSld>
  <p:clrMapOvr>
    <a:masterClrMapping/>
  </p:clrMapOvr>
  <p:transition advClick="0" advTm="35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689C-25BA-294C-9B68-F28B13F1D08D}"/>
              </a:ext>
            </a:extLst>
          </p:cNvPr>
          <p:cNvSpPr>
            <a:spLocks noGrp="1"/>
          </p:cNvSpPr>
          <p:nvPr>
            <p:ph type="title"/>
          </p:nvPr>
        </p:nvSpPr>
        <p:spPr>
          <a:xfrm>
            <a:off x="628650" y="745739"/>
            <a:ext cx="7886700" cy="731045"/>
          </a:xfrm>
        </p:spPr>
        <p:txBody>
          <a:bodyPr>
            <a:normAutofit/>
          </a:bodyPr>
          <a:lstStyle/>
          <a:p>
            <a:pPr algn="ctr"/>
            <a:r>
              <a:rPr lang="en-US" sz="3200" dirty="0">
                <a:solidFill>
                  <a:schemeClr val="bg1"/>
                </a:solidFill>
              </a:rPr>
              <a:t>KCMA/ANSI A161.1 Standard Sections</a:t>
            </a:r>
          </a:p>
        </p:txBody>
      </p:sp>
      <p:sp>
        <p:nvSpPr>
          <p:cNvPr id="3" name="Content Placeholder 2">
            <a:extLst>
              <a:ext uri="{FF2B5EF4-FFF2-40B4-BE49-F238E27FC236}">
                <a16:creationId xmlns:a16="http://schemas.microsoft.com/office/drawing/2014/main" id="{88C397B4-0A42-B347-A18E-E91F8FBD0873}"/>
              </a:ext>
            </a:extLst>
          </p:cNvPr>
          <p:cNvSpPr>
            <a:spLocks noGrp="1"/>
          </p:cNvSpPr>
          <p:nvPr>
            <p:ph idx="1"/>
          </p:nvPr>
        </p:nvSpPr>
        <p:spPr>
          <a:xfrm>
            <a:off x="629841" y="2063578"/>
            <a:ext cx="7886700" cy="4048683"/>
          </a:xfrm>
        </p:spPr>
        <p:txBody>
          <a:bodyPr>
            <a:noAutofit/>
          </a:bodyPr>
          <a:lstStyle/>
          <a:p>
            <a:r>
              <a:rPr lang="en-US" dirty="0"/>
              <a:t>1.0 – Scope &amp; Purpose</a:t>
            </a:r>
          </a:p>
          <a:p>
            <a:r>
              <a:rPr lang="en-US" dirty="0"/>
              <a:t>2.0 – General Construction Requirements</a:t>
            </a:r>
          </a:p>
          <a:p>
            <a:r>
              <a:rPr lang="en-US" dirty="0"/>
              <a:t>3.0 – General Test Requirements</a:t>
            </a:r>
          </a:p>
          <a:p>
            <a:r>
              <a:rPr lang="en-US" dirty="0"/>
              <a:t>4.0 – Hardware Requirements</a:t>
            </a:r>
          </a:p>
          <a:p>
            <a:r>
              <a:rPr lang="en-US" dirty="0"/>
              <a:t>5.0 – Structural Tests</a:t>
            </a:r>
          </a:p>
          <a:p>
            <a:r>
              <a:rPr lang="en-US" dirty="0"/>
              <a:t>6.0 – Door Operation Tests</a:t>
            </a:r>
          </a:p>
          <a:p>
            <a:r>
              <a:rPr lang="en-US" dirty="0"/>
              <a:t>7.0 – Drawer Operation Tests</a:t>
            </a:r>
          </a:p>
          <a:p>
            <a:r>
              <a:rPr lang="en-US" dirty="0"/>
              <a:t>8.0 – Finish Specifications</a:t>
            </a:r>
          </a:p>
          <a:p>
            <a:r>
              <a:rPr lang="en-US" dirty="0"/>
              <a:t>9.0 – Finish Tests</a:t>
            </a:r>
          </a:p>
        </p:txBody>
      </p:sp>
      <p:pic>
        <p:nvPicPr>
          <p:cNvPr id="4" name="Audio 1">
            <a:hlinkClick r:id="" action="ppaction://media"/>
            <a:extLst>
              <a:ext uri="{FF2B5EF4-FFF2-40B4-BE49-F238E27FC236}">
                <a16:creationId xmlns:a16="http://schemas.microsoft.com/office/drawing/2014/main" id="{D7CCD4E1-764C-104F-870F-63ABA29414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10008515"/>
      </p:ext>
    </p:extLst>
  </p:cSld>
  <p:clrMapOvr>
    <a:masterClrMapping/>
  </p:clrMapOvr>
  <p:transition advClick="0" advTm="248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EE55-30BB-BD49-907C-6ED7F08034BC}"/>
              </a:ext>
            </a:extLst>
          </p:cNvPr>
          <p:cNvSpPr>
            <a:spLocks noGrp="1"/>
          </p:cNvSpPr>
          <p:nvPr>
            <p:ph type="title"/>
          </p:nvPr>
        </p:nvSpPr>
        <p:spPr>
          <a:xfrm>
            <a:off x="-1" y="100679"/>
            <a:ext cx="3479293" cy="1676603"/>
          </a:xfrm>
        </p:spPr>
        <p:txBody>
          <a:bodyPr vert="horz" lIns="91440" tIns="45720" rIns="91440" bIns="45720" rtlCol="0" anchor="ctr">
            <a:noAutofit/>
          </a:bodyPr>
          <a:lstStyle/>
          <a:p>
            <a:pPr algn="ctr"/>
            <a:r>
              <a:rPr lang="en-US" sz="2400" dirty="0">
                <a:solidFill>
                  <a:schemeClr val="bg1"/>
                </a:solidFill>
              </a:rPr>
              <a:t>KCMA/ANSI A161.1 Standard </a:t>
            </a:r>
            <a:br>
              <a:rPr lang="en-US" sz="2400" dirty="0">
                <a:solidFill>
                  <a:schemeClr val="bg1"/>
                </a:solidFill>
              </a:rPr>
            </a:br>
            <a:r>
              <a:rPr lang="en-US" sz="2400" dirty="0">
                <a:solidFill>
                  <a:schemeClr val="bg1"/>
                </a:solidFill>
              </a:rPr>
              <a:t>– Section 2: </a:t>
            </a:r>
            <a:br>
              <a:rPr lang="en-US" sz="2400" dirty="0">
                <a:solidFill>
                  <a:schemeClr val="bg1"/>
                </a:solidFill>
              </a:rPr>
            </a:br>
            <a:r>
              <a:rPr lang="en-US" sz="2400" dirty="0">
                <a:solidFill>
                  <a:schemeClr val="bg1"/>
                </a:solidFill>
              </a:rPr>
              <a:t>Construction Requirements</a:t>
            </a:r>
          </a:p>
        </p:txBody>
      </p:sp>
      <p:sp>
        <p:nvSpPr>
          <p:cNvPr id="3" name="Content Placeholder 2">
            <a:extLst>
              <a:ext uri="{FF2B5EF4-FFF2-40B4-BE49-F238E27FC236}">
                <a16:creationId xmlns:a16="http://schemas.microsoft.com/office/drawing/2014/main" id="{D049B367-A73A-EE4E-8AAA-E5ADB3730CC6}"/>
              </a:ext>
            </a:extLst>
          </p:cNvPr>
          <p:cNvSpPr>
            <a:spLocks noGrp="1"/>
          </p:cNvSpPr>
          <p:nvPr>
            <p:ph idx="1"/>
          </p:nvPr>
        </p:nvSpPr>
        <p:spPr>
          <a:xfrm>
            <a:off x="224588" y="2133600"/>
            <a:ext cx="3254704" cy="3785419"/>
          </a:xfrm>
        </p:spPr>
        <p:txBody>
          <a:bodyPr vert="horz" lIns="91440" tIns="45720" rIns="91440" bIns="45720" rtlCol="0">
            <a:normAutofit/>
          </a:bodyPr>
          <a:lstStyle/>
          <a:p>
            <a:r>
              <a:rPr lang="en-US" sz="2400" dirty="0">
                <a:solidFill>
                  <a:schemeClr val="tx1"/>
                </a:solidFill>
              </a:rPr>
              <a:t>All wall cabinets must be fully enclosed with:</a:t>
            </a:r>
          </a:p>
          <a:p>
            <a:pPr lvl="1"/>
            <a:r>
              <a:rPr lang="en-US" sz="2000" dirty="0">
                <a:solidFill>
                  <a:schemeClr val="tx1"/>
                </a:solidFill>
              </a:rPr>
              <a:t>Backs</a:t>
            </a:r>
          </a:p>
          <a:p>
            <a:pPr lvl="1"/>
            <a:r>
              <a:rPr lang="en-US" sz="2000" dirty="0">
                <a:solidFill>
                  <a:schemeClr val="tx1"/>
                </a:solidFill>
              </a:rPr>
              <a:t>Bottoms</a:t>
            </a:r>
          </a:p>
          <a:p>
            <a:pPr lvl="1"/>
            <a:r>
              <a:rPr lang="en-US" sz="2000" dirty="0">
                <a:solidFill>
                  <a:schemeClr val="tx1"/>
                </a:solidFill>
              </a:rPr>
              <a:t>Sides</a:t>
            </a:r>
          </a:p>
          <a:p>
            <a:pPr lvl="1"/>
            <a:r>
              <a:rPr lang="en-US" sz="2000" dirty="0">
                <a:solidFill>
                  <a:schemeClr val="tx1"/>
                </a:solidFill>
              </a:rPr>
              <a:t>Tops</a:t>
            </a:r>
          </a:p>
        </p:txBody>
      </p:sp>
      <p:pic>
        <p:nvPicPr>
          <p:cNvPr id="4" name="Picture 14" descr="ROSEHILLDBLDOOR">
            <a:extLst>
              <a:ext uri="{FF2B5EF4-FFF2-40B4-BE49-F238E27FC236}">
                <a16:creationId xmlns:a16="http://schemas.microsoft.com/office/drawing/2014/main" id="{D96E41B4-9EFD-0442-AB90-4623C3B074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923" r="1" b="2160"/>
          <a:stretch/>
        </p:blipFill>
        <p:spPr bwMode="auto">
          <a:xfrm>
            <a:off x="3479292" y="10"/>
            <a:ext cx="5664708"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Audio 1">
            <a:hlinkClick r:id="" action="ppaction://media"/>
            <a:extLst>
              <a:ext uri="{FF2B5EF4-FFF2-40B4-BE49-F238E27FC236}">
                <a16:creationId xmlns:a16="http://schemas.microsoft.com/office/drawing/2014/main" id="{9A8BD864-64DF-0940-8177-72E0B1531D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79044952"/>
      </p:ext>
    </p:extLst>
  </p:cSld>
  <p:clrMapOvr>
    <a:masterClrMapping/>
  </p:clrMapOvr>
  <p:transition advClick="0" advTm="42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29117">
            <a:extLst>
              <a:ext uri="{FF2B5EF4-FFF2-40B4-BE49-F238E27FC236}">
                <a16:creationId xmlns:a16="http://schemas.microsoft.com/office/drawing/2014/main" id="{BDC069D5-C60C-0D4F-9427-4F2D279F3B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226"/>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D529D409-52F3-7740-B84C-074A8528D74A}"/>
              </a:ext>
            </a:extLst>
          </p:cNvPr>
          <p:cNvSpPr>
            <a:spLocks noGrp="1"/>
          </p:cNvSpPr>
          <p:nvPr>
            <p:ph type="title"/>
          </p:nvPr>
        </p:nvSpPr>
        <p:spPr>
          <a:xfrm>
            <a:off x="5306708" y="3734093"/>
            <a:ext cx="3709553" cy="1375542"/>
          </a:xfrm>
        </p:spPr>
        <p:txBody>
          <a:bodyPr vert="horz" lIns="91440" tIns="45720" rIns="91440" bIns="45720" rtlCol="0" anchor="b">
            <a:noAutofit/>
          </a:bodyPr>
          <a:lstStyle/>
          <a:p>
            <a:pPr algn="ctr"/>
            <a:r>
              <a:rPr lang="en-US" sz="2800" kern="1200" dirty="0">
                <a:solidFill>
                  <a:schemeClr val="tx1"/>
                </a:solidFill>
                <a:latin typeface="+mj-lt"/>
                <a:ea typeface="+mj-ea"/>
                <a:cs typeface="+mj-cs"/>
              </a:rPr>
              <a:t>KCMA/ANSI A161.1 Standard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 Section 2: Construction Requirements</a:t>
            </a:r>
          </a:p>
        </p:txBody>
      </p:sp>
      <p:sp>
        <p:nvSpPr>
          <p:cNvPr id="3" name="Content Placeholder 2">
            <a:extLst>
              <a:ext uri="{FF2B5EF4-FFF2-40B4-BE49-F238E27FC236}">
                <a16:creationId xmlns:a16="http://schemas.microsoft.com/office/drawing/2014/main" id="{E000C7CB-AFE0-5C4A-8D18-AA0A0D243CC8}"/>
              </a:ext>
            </a:extLst>
          </p:cNvPr>
          <p:cNvSpPr>
            <a:spLocks noGrp="1"/>
          </p:cNvSpPr>
          <p:nvPr>
            <p:ph idx="1"/>
          </p:nvPr>
        </p:nvSpPr>
        <p:spPr>
          <a:xfrm>
            <a:off x="5422171" y="5241912"/>
            <a:ext cx="3478626" cy="512463"/>
          </a:xfrm>
        </p:spPr>
        <p:txBody>
          <a:bodyPr vert="horz" lIns="91440" tIns="45720" rIns="91440" bIns="45720" rtlCol="0">
            <a:noAutofit/>
          </a:bodyPr>
          <a:lstStyle/>
          <a:p>
            <a:pPr marL="0" indent="0" algn="ctr">
              <a:buNone/>
            </a:pPr>
            <a:r>
              <a:rPr lang="en-US" sz="2000" kern="1200" dirty="0">
                <a:solidFill>
                  <a:schemeClr val="tx1"/>
                </a:solidFill>
                <a:latin typeface="+mn-lt"/>
                <a:ea typeface="+mn-ea"/>
                <a:cs typeface="+mn-cs"/>
              </a:rPr>
              <a:t>Base Cabinets Toe Kick</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7" name="Audio 1">
            <a:hlinkClick r:id="" action="ppaction://media"/>
            <a:extLst>
              <a:ext uri="{FF2B5EF4-FFF2-40B4-BE49-F238E27FC236}">
                <a16:creationId xmlns:a16="http://schemas.microsoft.com/office/drawing/2014/main" id="{A30CAA02-55CE-8D41-BEEC-BECBEEB654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70966253"/>
      </p:ext>
    </p:extLst>
  </p:cSld>
  <p:clrMapOvr>
    <a:masterClrMapping/>
  </p:clrMapOvr>
  <p:transition advClick="0" advTm="215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261B-3F3F-164E-8250-AF4E64CC4FB7}"/>
              </a:ext>
            </a:extLst>
          </p:cNvPr>
          <p:cNvSpPr>
            <a:spLocks noGrp="1"/>
          </p:cNvSpPr>
          <p:nvPr>
            <p:ph type="title"/>
          </p:nvPr>
        </p:nvSpPr>
        <p:spPr>
          <a:xfrm>
            <a:off x="123568" y="139331"/>
            <a:ext cx="3343738" cy="1676603"/>
          </a:xfrm>
        </p:spPr>
        <p:txBody>
          <a:bodyPr vert="horz" lIns="91440" tIns="45720" rIns="91440" bIns="45720" rtlCol="0" anchor="ctr">
            <a:noAutofit/>
          </a:bodyPr>
          <a:lstStyle/>
          <a:p>
            <a:pPr algn="ctr"/>
            <a:r>
              <a:rPr lang="en-US" sz="2400" dirty="0">
                <a:solidFill>
                  <a:schemeClr val="bg1"/>
                </a:solidFill>
              </a:rPr>
              <a:t>KCMA/ANSI A161.1 Standard – Section 2: Construction Requirements</a:t>
            </a:r>
          </a:p>
        </p:txBody>
      </p:sp>
      <p:sp>
        <p:nvSpPr>
          <p:cNvPr id="3" name="Content Placeholder 2">
            <a:extLst>
              <a:ext uri="{FF2B5EF4-FFF2-40B4-BE49-F238E27FC236}">
                <a16:creationId xmlns:a16="http://schemas.microsoft.com/office/drawing/2014/main" id="{3C649CBF-CB97-F347-AFF6-C892556F1C0B}"/>
              </a:ext>
            </a:extLst>
          </p:cNvPr>
          <p:cNvSpPr>
            <a:spLocks noGrp="1"/>
          </p:cNvSpPr>
          <p:nvPr>
            <p:ph idx="1"/>
          </p:nvPr>
        </p:nvSpPr>
        <p:spPr>
          <a:xfrm>
            <a:off x="486698" y="2438400"/>
            <a:ext cx="2738599" cy="3785419"/>
          </a:xfrm>
        </p:spPr>
        <p:txBody>
          <a:bodyPr vert="horz" lIns="91440" tIns="45720" rIns="91440" bIns="45720" rtlCol="0">
            <a:normAutofit/>
          </a:bodyPr>
          <a:lstStyle/>
          <a:p>
            <a:r>
              <a:rPr lang="en-US" sz="2400" dirty="0">
                <a:solidFill>
                  <a:schemeClr val="tx1"/>
                </a:solidFill>
              </a:rPr>
              <a:t>Base cabinets must have:</a:t>
            </a:r>
          </a:p>
          <a:p>
            <a:pPr lvl="1"/>
            <a:r>
              <a:rPr lang="en-US" sz="2000" dirty="0">
                <a:solidFill>
                  <a:schemeClr val="tx1"/>
                </a:solidFill>
              </a:rPr>
              <a:t>Backs</a:t>
            </a:r>
          </a:p>
          <a:p>
            <a:pPr lvl="1"/>
            <a:r>
              <a:rPr lang="en-US" sz="2000" dirty="0">
                <a:solidFill>
                  <a:schemeClr val="tx1"/>
                </a:solidFill>
              </a:rPr>
              <a:t>Bottoms</a:t>
            </a:r>
          </a:p>
          <a:p>
            <a:pPr lvl="1"/>
            <a:r>
              <a:rPr lang="en-US" sz="2000" dirty="0">
                <a:solidFill>
                  <a:schemeClr val="tx1"/>
                </a:solidFill>
              </a:rPr>
              <a:t>Sides</a:t>
            </a:r>
          </a:p>
        </p:txBody>
      </p:sp>
      <p:pic>
        <p:nvPicPr>
          <p:cNvPr id="4" name="Picture 5" descr="Kitchen Kompact">
            <a:extLst>
              <a:ext uri="{FF2B5EF4-FFF2-40B4-BE49-F238E27FC236}">
                <a16:creationId xmlns:a16="http://schemas.microsoft.com/office/drawing/2014/main" id="{59EBB01E-242C-DC40-B43A-68D7AA7FAB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95" r="5933"/>
          <a:stretch/>
        </p:blipFill>
        <p:spPr bwMode="auto">
          <a:xfrm>
            <a:off x="3479292" y="10"/>
            <a:ext cx="5664708"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Audio 2">
            <a:hlinkClick r:id="" action="ppaction://media"/>
            <a:extLst>
              <a:ext uri="{FF2B5EF4-FFF2-40B4-BE49-F238E27FC236}">
                <a16:creationId xmlns:a16="http://schemas.microsoft.com/office/drawing/2014/main" id="{4E95AE37-139B-3A4B-A43D-573802ED14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41457829"/>
      </p:ext>
    </p:extLst>
  </p:cSld>
  <p:clrMapOvr>
    <a:masterClrMapping/>
  </p:clrMapOvr>
  <p:transition advClick="0" advTm="14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0" descr="bd53621ddfa63b39f35bfe68383b6c15">
            <a:extLst>
              <a:ext uri="{FF2B5EF4-FFF2-40B4-BE49-F238E27FC236}">
                <a16:creationId xmlns:a16="http://schemas.microsoft.com/office/drawing/2014/main" id="{CCF68535-CFB6-1C4D-9B8A-7BD159C5EB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00" r="771"/>
          <a:stretch/>
        </p:blipFill>
        <p:spPr bwMode="auto">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50EA543-BC33-0E46-99F2-81D437948623}"/>
              </a:ext>
            </a:extLst>
          </p:cNvPr>
          <p:cNvSpPr txBox="1">
            <a:spLocks/>
          </p:cNvSpPr>
          <p:nvPr/>
        </p:nvSpPr>
        <p:spPr>
          <a:xfrm>
            <a:off x="4913323" y="120942"/>
            <a:ext cx="4078277" cy="1676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65000"/>
                    <a:lumOff val="35000"/>
                  </a:schemeClr>
                </a:solidFill>
                <a:latin typeface="+mj-lt"/>
                <a:ea typeface="+mj-ea"/>
                <a:cs typeface="+mj-cs"/>
              </a:defRPr>
            </a:lvl1pPr>
          </a:lstStyle>
          <a:p>
            <a:pPr algn="ctr"/>
            <a:r>
              <a:rPr lang="en-US" sz="2400" dirty="0">
                <a:solidFill>
                  <a:schemeClr val="tx1"/>
                </a:solidFill>
              </a:rPr>
              <a:t>KCMA/ANSI A161.1 Standard – </a:t>
            </a:r>
          </a:p>
          <a:p>
            <a:pPr algn="ctr"/>
            <a:r>
              <a:rPr lang="en-US" sz="2400" dirty="0">
                <a:solidFill>
                  <a:schemeClr val="tx1"/>
                </a:solidFill>
              </a:rPr>
              <a:t>Section 2: </a:t>
            </a:r>
          </a:p>
          <a:p>
            <a:pPr algn="ctr"/>
            <a:r>
              <a:rPr lang="en-US" sz="2400" dirty="0">
                <a:solidFill>
                  <a:schemeClr val="tx1"/>
                </a:solidFill>
              </a:rPr>
              <a:t>Construction Requirements</a:t>
            </a:r>
          </a:p>
        </p:txBody>
      </p:sp>
      <p:sp>
        <p:nvSpPr>
          <p:cNvPr id="11" name="Content Placeholder 2">
            <a:extLst>
              <a:ext uri="{FF2B5EF4-FFF2-40B4-BE49-F238E27FC236}">
                <a16:creationId xmlns:a16="http://schemas.microsoft.com/office/drawing/2014/main" id="{EE21FD92-59D1-674D-9BB4-5A4E293C5D1B}"/>
              </a:ext>
            </a:extLst>
          </p:cNvPr>
          <p:cNvSpPr txBox="1">
            <a:spLocks/>
          </p:cNvSpPr>
          <p:nvPr/>
        </p:nvSpPr>
        <p:spPr>
          <a:xfrm>
            <a:off x="4844716" y="2245806"/>
            <a:ext cx="4026568"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Utility cabinets need to comply with applicable tests for wall and base cabinets</a:t>
            </a:r>
          </a:p>
        </p:txBody>
      </p:sp>
      <p:pic>
        <p:nvPicPr>
          <p:cNvPr id="7" name="Audio 1">
            <a:hlinkClick r:id="" action="ppaction://media"/>
            <a:extLst>
              <a:ext uri="{FF2B5EF4-FFF2-40B4-BE49-F238E27FC236}">
                <a16:creationId xmlns:a16="http://schemas.microsoft.com/office/drawing/2014/main" id="{501CBC78-7B01-D847-869C-59E9A27894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16732546"/>
      </p:ext>
    </p:extLst>
  </p:cSld>
  <p:clrMapOvr>
    <a:overrideClrMapping bg1="dk1" tx1="lt1" bg2="dk2" tx2="lt2" accent1="accent1" accent2="accent2" accent3="accent3" accent4="accent4" accent5="accent5" accent6="accent6" hlink="hlink" folHlink="folHlink"/>
  </p:clrMapOvr>
  <p:transition advClick="0" advTm="20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AA871A1-A597-F3E0-77A1-2E1325AF473D}"/>
              </a:ext>
            </a:extLst>
          </p:cNvPr>
          <p:cNvSpPr txBox="1"/>
          <p:nvPr/>
        </p:nvSpPr>
        <p:spPr>
          <a:xfrm>
            <a:off x="2350514" y="1134974"/>
            <a:ext cx="4747574" cy="1449820"/>
          </a:xfrm>
          <a:prstGeom prst="rect">
            <a:avLst/>
          </a:prstGeom>
          <a:noFill/>
        </p:spPr>
        <p:txBody>
          <a:bodyPr wrap="square">
            <a:spAutoFit/>
          </a:bodyPr>
          <a:lstStyle/>
          <a:p>
            <a:pPr>
              <a:lnSpc>
                <a:spcPct val="107000"/>
              </a:lnSpc>
              <a:spcAft>
                <a:spcPts val="600"/>
              </a:spcAft>
            </a:pPr>
            <a:r>
              <a:rPr lang="en-US" sz="1050" b="1" kern="100" dirty="0">
                <a:latin typeface="Calibri" panose="020F0502020204030204" pitchFamily="34" charset="0"/>
                <a:ea typeface="Calibri" panose="020F0502020204030204" pitchFamily="34" charset="0"/>
                <a:cs typeface="Times New Roman" panose="02020603050405020304" pitchFamily="18" charset="0"/>
              </a:rPr>
              <a:t>A161.1 Quality Certification</a:t>
            </a:r>
            <a:endParaRPr lang="en-US" sz="105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900" kern="100" dirty="0">
                <a:latin typeface="Calibri" panose="020F0502020204030204" pitchFamily="34" charset="0"/>
                <a:ea typeface="Calibri" panose="020F0502020204030204" pitchFamily="34" charset="0"/>
                <a:cs typeface="Times New Roman" panose="02020603050405020304" pitchFamily="18" charset="0"/>
              </a:rPr>
              <a:t>To earn the KCMA A161.1 Quality Certification Seal, cabinets must pass a series of extensive tests designed to simulate a lifetime of use.  The standard was developed, and periodically revised by KCMA. The certification program was:</a:t>
            </a:r>
          </a:p>
          <a:p>
            <a:pPr marL="257175" indent="-257175">
              <a:lnSpc>
                <a:spcPct val="107000"/>
              </a:lnSpc>
              <a:buFont typeface="Symbol" panose="05050102010706020507" pitchFamily="18" charset="2"/>
              <a:buChar char=""/>
            </a:pPr>
            <a:r>
              <a:rPr lang="en-US" sz="900" kern="100" dirty="0">
                <a:latin typeface="Calibri" panose="020F0502020204030204" pitchFamily="34" charset="0"/>
                <a:ea typeface="Calibri" panose="020F0502020204030204" pitchFamily="34" charset="0"/>
                <a:cs typeface="Times New Roman" panose="02020603050405020304" pitchFamily="18" charset="0"/>
              </a:rPr>
              <a:t>Developed by KCMA in 1965.</a:t>
            </a:r>
          </a:p>
          <a:p>
            <a:pPr marL="257175" indent="-257175">
              <a:lnSpc>
                <a:spcPct val="107000"/>
              </a:lnSpc>
              <a:buFont typeface="Symbol" panose="05050102010706020507" pitchFamily="18" charset="2"/>
              <a:buChar char=""/>
            </a:pPr>
            <a:r>
              <a:rPr lang="en-US" sz="900" kern="100" dirty="0">
                <a:latin typeface="Calibri" panose="020F0502020204030204" pitchFamily="34" charset="0"/>
                <a:ea typeface="Calibri" panose="020F0502020204030204" pitchFamily="34" charset="0"/>
                <a:cs typeface="Times New Roman" panose="02020603050405020304" pitchFamily="18" charset="0"/>
              </a:rPr>
              <a:t>The first national construction standard for kitchen and vanity cabinets.</a:t>
            </a:r>
          </a:p>
          <a:p>
            <a:pPr marL="257175" indent="-257175">
              <a:lnSpc>
                <a:spcPct val="107000"/>
              </a:lnSpc>
              <a:buFont typeface="Symbol" panose="05050102010706020507" pitchFamily="18" charset="2"/>
              <a:buChar char=""/>
            </a:pPr>
            <a:r>
              <a:rPr lang="en-US" sz="900" kern="100" dirty="0">
                <a:latin typeface="Calibri" panose="020F0502020204030204" pitchFamily="34" charset="0"/>
                <a:ea typeface="Calibri" panose="020F0502020204030204" pitchFamily="34" charset="0"/>
                <a:cs typeface="Times New Roman" panose="02020603050405020304" pitchFamily="18" charset="0"/>
              </a:rPr>
              <a:t>Nationally recognized and respected as the industry standard.</a:t>
            </a:r>
          </a:p>
          <a:p>
            <a:pPr marL="257175" indent="-257175">
              <a:lnSpc>
                <a:spcPct val="107000"/>
              </a:lnSpc>
              <a:spcAft>
                <a:spcPts val="600"/>
              </a:spcAft>
              <a:buFont typeface="Symbol" panose="05050102010706020507" pitchFamily="18" charset="2"/>
              <a:buChar char=""/>
            </a:pPr>
            <a:r>
              <a:rPr lang="en-US" sz="900" kern="100" dirty="0">
                <a:latin typeface="Calibri" panose="020F0502020204030204" pitchFamily="34" charset="0"/>
                <a:ea typeface="Calibri" panose="020F0502020204030204" pitchFamily="34" charset="0"/>
                <a:cs typeface="Times New Roman" panose="02020603050405020304" pitchFamily="18" charset="0"/>
              </a:rPr>
              <a:t>Referenced by HUD, the Department of Agriculture, the DOD, AIA, and NKBA</a:t>
            </a:r>
          </a:p>
        </p:txBody>
      </p:sp>
      <p:sp>
        <p:nvSpPr>
          <p:cNvPr id="13" name="TextBox 12">
            <a:extLst>
              <a:ext uri="{FF2B5EF4-FFF2-40B4-BE49-F238E27FC236}">
                <a16:creationId xmlns:a16="http://schemas.microsoft.com/office/drawing/2014/main" id="{1645DAA6-94EE-FD61-8508-FAEAEDF78343}"/>
              </a:ext>
            </a:extLst>
          </p:cNvPr>
          <p:cNvSpPr txBox="1"/>
          <p:nvPr/>
        </p:nvSpPr>
        <p:spPr>
          <a:xfrm>
            <a:off x="2350514" y="2860616"/>
            <a:ext cx="5079869" cy="1598002"/>
          </a:xfrm>
          <a:prstGeom prst="rect">
            <a:avLst/>
          </a:prstGeom>
          <a:noFill/>
        </p:spPr>
        <p:txBody>
          <a:bodyPr wrap="square">
            <a:spAutoFit/>
          </a:bodyPr>
          <a:lstStyle/>
          <a:p>
            <a:pPr>
              <a:lnSpc>
                <a:spcPct val="107000"/>
              </a:lnSpc>
              <a:spcAft>
                <a:spcPts val="600"/>
              </a:spcAft>
            </a:pPr>
            <a:r>
              <a:rPr lang="en-US" sz="1050" b="1" kern="100" dirty="0">
                <a:latin typeface="Calibri" panose="020F0502020204030204" pitchFamily="34" charset="0"/>
                <a:ea typeface="Calibri" panose="020F0502020204030204" pitchFamily="34" charset="0"/>
                <a:cs typeface="Times New Roman" panose="02020603050405020304" pitchFamily="18" charset="0"/>
              </a:rPr>
              <a:t>Environmental Certification (ESP)</a:t>
            </a:r>
            <a:endParaRPr lang="en-US" sz="105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900" kern="100" dirty="0">
                <a:latin typeface="Calibri" panose="020F0502020204030204" pitchFamily="34" charset="0"/>
                <a:ea typeface="Calibri" panose="020F0502020204030204" pitchFamily="34" charset="0"/>
                <a:cs typeface="Times New Roman" panose="02020603050405020304" pitchFamily="18" charset="0"/>
              </a:rPr>
              <a:t>In 2006, KCMA developed the Environmental Stewardship Program (ESP). The Program:</a:t>
            </a:r>
          </a:p>
          <a:p>
            <a:pPr marL="257175" indent="-257175">
              <a:lnSpc>
                <a:spcPct val="107000"/>
              </a:lnSpc>
              <a:buFont typeface="Symbol" panose="05050102010706020507" pitchFamily="18" charset="2"/>
              <a:buChar char=""/>
            </a:pPr>
            <a:r>
              <a:rPr lang="en-US" sz="900" kern="100" dirty="0">
                <a:latin typeface="Calibri" panose="020F0502020204030204" pitchFamily="34" charset="0"/>
                <a:ea typeface="Calibri" panose="020F0502020204030204" pitchFamily="34" charset="0"/>
                <a:cs typeface="Times New Roman" panose="02020603050405020304" pitchFamily="18" charset="0"/>
              </a:rPr>
              <a:t>Encourages practices that benefit both the environment and the communities served by cabinet manufacturers.</a:t>
            </a:r>
          </a:p>
          <a:p>
            <a:pPr marL="257175" indent="-257175">
              <a:lnSpc>
                <a:spcPct val="107000"/>
              </a:lnSpc>
              <a:buFont typeface="Symbol" panose="05050102010706020507" pitchFamily="18" charset="2"/>
              <a:buChar char=""/>
            </a:pPr>
            <a:r>
              <a:rPr lang="en-US" sz="900" kern="100" dirty="0">
                <a:latin typeface="Calibri" panose="020F0502020204030204" pitchFamily="34" charset="0"/>
                <a:ea typeface="Calibri" panose="020F0502020204030204" pitchFamily="34" charset="0"/>
                <a:cs typeface="Times New Roman" panose="02020603050405020304" pitchFamily="18" charset="0"/>
              </a:rPr>
              <a:t>Goes beyond other environmental programs through a holistic approach to certification.</a:t>
            </a:r>
          </a:p>
          <a:p>
            <a:pPr marL="257175" indent="-257175">
              <a:lnSpc>
                <a:spcPct val="107000"/>
              </a:lnSpc>
              <a:buFont typeface="Symbol" panose="05050102010706020507" pitchFamily="18" charset="2"/>
              <a:buChar char=""/>
            </a:pPr>
            <a:r>
              <a:rPr lang="en-US" sz="900" kern="100" dirty="0">
                <a:latin typeface="Calibri" panose="020F0502020204030204" pitchFamily="34" charset="0"/>
                <a:ea typeface="Calibri" panose="020F0502020204030204" pitchFamily="34" charset="0"/>
                <a:cs typeface="Times New Roman" panose="02020603050405020304" pitchFamily="18" charset="0"/>
              </a:rPr>
              <a:t>Holds the industry to a higher standard for their products, forest sustainability, and manufacturing process.</a:t>
            </a:r>
          </a:p>
          <a:p>
            <a:pPr marL="257175" indent="-257175">
              <a:lnSpc>
                <a:spcPct val="107000"/>
              </a:lnSpc>
              <a:spcAft>
                <a:spcPts val="600"/>
              </a:spcAft>
              <a:buFont typeface="Symbol" panose="05050102010706020507" pitchFamily="18" charset="2"/>
              <a:buChar char=""/>
            </a:pPr>
            <a:r>
              <a:rPr lang="en-US" sz="900" kern="100" dirty="0">
                <a:latin typeface="Calibri" panose="020F0502020204030204" pitchFamily="34" charset="0"/>
                <a:ea typeface="Calibri" panose="020F0502020204030204" pitchFamily="34" charset="0"/>
                <a:cs typeface="Times New Roman" panose="02020603050405020304" pitchFamily="18" charset="0"/>
              </a:rPr>
              <a:t>Provides a tangible way for cabinet manufacturers to demonstrate their commitment to sustainability.</a:t>
            </a:r>
          </a:p>
        </p:txBody>
      </p:sp>
      <p:sp>
        <p:nvSpPr>
          <p:cNvPr id="15" name="TextBox 14">
            <a:extLst>
              <a:ext uri="{FF2B5EF4-FFF2-40B4-BE49-F238E27FC236}">
                <a16:creationId xmlns:a16="http://schemas.microsoft.com/office/drawing/2014/main" id="{813F7B8C-A35E-21BD-DD12-B5C478251749}"/>
              </a:ext>
            </a:extLst>
          </p:cNvPr>
          <p:cNvSpPr txBox="1"/>
          <p:nvPr/>
        </p:nvSpPr>
        <p:spPr>
          <a:xfrm>
            <a:off x="2350514" y="4635320"/>
            <a:ext cx="5079869" cy="1301638"/>
          </a:xfrm>
          <a:prstGeom prst="rect">
            <a:avLst/>
          </a:prstGeom>
          <a:noFill/>
        </p:spPr>
        <p:txBody>
          <a:bodyPr wrap="square">
            <a:spAutoFit/>
          </a:bodyPr>
          <a:lstStyle/>
          <a:p>
            <a:pPr>
              <a:lnSpc>
                <a:spcPct val="107000"/>
              </a:lnSpc>
              <a:spcAft>
                <a:spcPts val="600"/>
              </a:spcAft>
            </a:pPr>
            <a:r>
              <a:rPr lang="en-US" sz="1050" b="1" kern="100" dirty="0">
                <a:latin typeface="Calibri" panose="020F0502020204030204" pitchFamily="34" charset="0"/>
                <a:ea typeface="Calibri" panose="020F0502020204030204" pitchFamily="34" charset="0"/>
                <a:cs typeface="Times New Roman" panose="02020603050405020304" pitchFamily="18" charset="0"/>
              </a:rPr>
              <a:t>Severe Use Certification</a:t>
            </a:r>
            <a:endParaRPr lang="en-US" sz="105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900" kern="100" dirty="0">
                <a:latin typeface="Calibri" panose="020F0502020204030204" pitchFamily="34" charset="0"/>
                <a:ea typeface="Calibri" panose="020F0502020204030204" pitchFamily="34" charset="0"/>
                <a:cs typeface="Times New Roman" panose="02020603050405020304" pitchFamily="18" charset="0"/>
              </a:rPr>
              <a:t>The Severe Use Specifications were originally developed in 1993 by the US Department of Housing and Urban Development (HUD).  KCMA took over the standard from HUD.  Severe Use cabinets are appropriate for the following types of residences</a:t>
            </a:r>
          </a:p>
          <a:p>
            <a:pPr marL="257175" indent="-257175">
              <a:lnSpc>
                <a:spcPct val="107000"/>
              </a:lnSpc>
              <a:buFont typeface="Symbol" panose="05050102010706020507" pitchFamily="18" charset="2"/>
              <a:buChar char=""/>
            </a:pPr>
            <a:r>
              <a:rPr lang="en-US" sz="900" kern="100" dirty="0">
                <a:latin typeface="Calibri" panose="020F0502020204030204" pitchFamily="34" charset="0"/>
                <a:ea typeface="Calibri" panose="020F0502020204030204" pitchFamily="34" charset="0"/>
                <a:cs typeface="Times New Roman" panose="02020603050405020304" pitchFamily="18" charset="0"/>
              </a:rPr>
              <a:t>High turnover apartment complexes</a:t>
            </a:r>
          </a:p>
          <a:p>
            <a:pPr marL="257175" indent="-257175">
              <a:lnSpc>
                <a:spcPct val="107000"/>
              </a:lnSpc>
              <a:buFont typeface="Symbol" panose="05050102010706020507" pitchFamily="18" charset="2"/>
              <a:buChar char=""/>
            </a:pPr>
            <a:r>
              <a:rPr lang="en-US" sz="900" kern="100" dirty="0">
                <a:latin typeface="Calibri" panose="020F0502020204030204" pitchFamily="34" charset="0"/>
                <a:ea typeface="Calibri" panose="020F0502020204030204" pitchFamily="34" charset="0"/>
                <a:cs typeface="Times New Roman" panose="02020603050405020304" pitchFamily="18" charset="0"/>
              </a:rPr>
              <a:t>College Dormitories </a:t>
            </a:r>
          </a:p>
          <a:p>
            <a:pPr marL="257175" indent="-257175">
              <a:lnSpc>
                <a:spcPct val="107000"/>
              </a:lnSpc>
              <a:spcAft>
                <a:spcPts val="600"/>
              </a:spcAft>
              <a:buFont typeface="Symbol" panose="05050102010706020507" pitchFamily="18" charset="2"/>
              <a:buChar char=""/>
            </a:pPr>
            <a:r>
              <a:rPr lang="en-US" sz="900" kern="100" dirty="0">
                <a:latin typeface="Calibri" panose="020F0502020204030204" pitchFamily="34" charset="0"/>
                <a:ea typeface="Calibri" panose="020F0502020204030204" pitchFamily="34" charset="0"/>
                <a:cs typeface="Times New Roman" panose="02020603050405020304" pitchFamily="18" charset="0"/>
              </a:rPr>
              <a:t>Anywhere a higher level of abuse is expected</a:t>
            </a:r>
          </a:p>
        </p:txBody>
      </p:sp>
      <p:pic>
        <p:nvPicPr>
          <p:cNvPr id="16" name="Picture 15">
            <a:extLst>
              <a:ext uri="{FF2B5EF4-FFF2-40B4-BE49-F238E27FC236}">
                <a16:creationId xmlns:a16="http://schemas.microsoft.com/office/drawing/2014/main" id="{F961D3C5-5A1C-BD14-1A21-4A81E1082247}"/>
              </a:ext>
            </a:extLst>
          </p:cNvPr>
          <p:cNvPicPr>
            <a:picLocks noChangeAspect="1"/>
          </p:cNvPicPr>
          <p:nvPr/>
        </p:nvPicPr>
        <p:blipFill>
          <a:blip r:embed="rId2"/>
          <a:stretch>
            <a:fillRect/>
          </a:stretch>
        </p:blipFill>
        <p:spPr>
          <a:xfrm>
            <a:off x="687733" y="4539775"/>
            <a:ext cx="1178540" cy="1175470"/>
          </a:xfrm>
          <a:prstGeom prst="rect">
            <a:avLst/>
          </a:prstGeom>
        </p:spPr>
      </p:pic>
      <p:pic>
        <p:nvPicPr>
          <p:cNvPr id="17" name="Picture 16">
            <a:extLst>
              <a:ext uri="{FF2B5EF4-FFF2-40B4-BE49-F238E27FC236}">
                <a16:creationId xmlns:a16="http://schemas.microsoft.com/office/drawing/2014/main" id="{73D83D89-9056-B06A-DC81-1E25A5AD1AC9}"/>
              </a:ext>
            </a:extLst>
          </p:cNvPr>
          <p:cNvPicPr>
            <a:picLocks noChangeAspect="1"/>
          </p:cNvPicPr>
          <p:nvPr/>
        </p:nvPicPr>
        <p:blipFill>
          <a:blip r:embed="rId3"/>
          <a:stretch>
            <a:fillRect/>
          </a:stretch>
        </p:blipFill>
        <p:spPr>
          <a:xfrm>
            <a:off x="782665" y="1142755"/>
            <a:ext cx="1083608" cy="1183250"/>
          </a:xfrm>
          <a:prstGeom prst="rect">
            <a:avLst/>
          </a:prstGeom>
        </p:spPr>
      </p:pic>
      <p:pic>
        <p:nvPicPr>
          <p:cNvPr id="18" name="Picture 17">
            <a:extLst>
              <a:ext uri="{FF2B5EF4-FFF2-40B4-BE49-F238E27FC236}">
                <a16:creationId xmlns:a16="http://schemas.microsoft.com/office/drawing/2014/main" id="{44B73BBA-FFD4-E9AA-E16F-C23459B00D96}"/>
              </a:ext>
            </a:extLst>
          </p:cNvPr>
          <p:cNvPicPr>
            <a:picLocks noChangeAspect="1"/>
          </p:cNvPicPr>
          <p:nvPr/>
        </p:nvPicPr>
        <p:blipFill>
          <a:blip r:embed="rId4"/>
          <a:stretch>
            <a:fillRect/>
          </a:stretch>
        </p:blipFill>
        <p:spPr>
          <a:xfrm>
            <a:off x="643135" y="2809083"/>
            <a:ext cx="1362667" cy="1247614"/>
          </a:xfrm>
          <a:prstGeom prst="rect">
            <a:avLst/>
          </a:prstGeom>
        </p:spPr>
      </p:pic>
      <p:cxnSp>
        <p:nvCxnSpPr>
          <p:cNvPr id="4" name="Straight Connector 3">
            <a:extLst>
              <a:ext uri="{FF2B5EF4-FFF2-40B4-BE49-F238E27FC236}">
                <a16:creationId xmlns:a16="http://schemas.microsoft.com/office/drawing/2014/main" id="{6425954E-8363-3E2C-8CE2-9B60C74EAC00}"/>
              </a:ext>
            </a:extLst>
          </p:cNvPr>
          <p:cNvCxnSpPr>
            <a:cxnSpLocks/>
          </p:cNvCxnSpPr>
          <p:nvPr/>
        </p:nvCxnSpPr>
        <p:spPr>
          <a:xfrm>
            <a:off x="289192" y="4452332"/>
            <a:ext cx="75106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05BC9D-8EAD-B79C-9084-94187F027EB9}"/>
              </a:ext>
            </a:extLst>
          </p:cNvPr>
          <p:cNvCxnSpPr/>
          <p:nvPr/>
        </p:nvCxnSpPr>
        <p:spPr>
          <a:xfrm>
            <a:off x="396607" y="2669367"/>
            <a:ext cx="740327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668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3DC7-F7D7-5548-AA0D-C03FD15C6458}"/>
              </a:ext>
            </a:extLst>
          </p:cNvPr>
          <p:cNvSpPr>
            <a:spLocks noGrp="1"/>
          </p:cNvSpPr>
          <p:nvPr>
            <p:ph type="title"/>
          </p:nvPr>
        </p:nvSpPr>
        <p:spPr>
          <a:xfrm>
            <a:off x="119674" y="127784"/>
            <a:ext cx="4136420" cy="1692794"/>
          </a:xfrm>
        </p:spPr>
        <p:txBody>
          <a:bodyPr vert="horz" lIns="91440" tIns="45720" rIns="91440" bIns="45720" rtlCol="0" anchor="ctr">
            <a:noAutofit/>
          </a:bodyPr>
          <a:lstStyle/>
          <a:p>
            <a:pPr algn="ctr"/>
            <a:r>
              <a:rPr lang="en-US" sz="2400" dirty="0">
                <a:solidFill>
                  <a:schemeClr val="bg1"/>
                </a:solidFill>
              </a:rPr>
              <a:t>KCMA/ANSI A161.1 Standard – </a:t>
            </a:r>
            <a:br>
              <a:rPr lang="en-US" sz="2400" dirty="0">
                <a:solidFill>
                  <a:schemeClr val="bg1"/>
                </a:solidFill>
              </a:rPr>
            </a:br>
            <a:r>
              <a:rPr lang="en-US" sz="2400" dirty="0">
                <a:solidFill>
                  <a:schemeClr val="bg1"/>
                </a:solidFill>
              </a:rPr>
              <a:t>Section 2: </a:t>
            </a:r>
            <a:br>
              <a:rPr lang="en-US" sz="2400" dirty="0">
                <a:solidFill>
                  <a:schemeClr val="bg1"/>
                </a:solidFill>
              </a:rPr>
            </a:br>
            <a:r>
              <a:rPr lang="en-US" sz="2400" dirty="0">
                <a:solidFill>
                  <a:schemeClr val="bg1"/>
                </a:solidFill>
              </a:rPr>
              <a:t>Construction Requirements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FD26B58-31C8-D046-BA95-1D788B9E1537}"/>
              </a:ext>
            </a:extLst>
          </p:cNvPr>
          <p:cNvSpPr>
            <a:spLocks noGrp="1"/>
          </p:cNvSpPr>
          <p:nvPr>
            <p:ph idx="1"/>
          </p:nvPr>
        </p:nvSpPr>
        <p:spPr>
          <a:xfrm>
            <a:off x="491490" y="2575034"/>
            <a:ext cx="4136420" cy="3462228"/>
          </a:xfrm>
        </p:spPr>
        <p:txBody>
          <a:bodyPr vert="horz" lIns="91440" tIns="45720" rIns="91440" bIns="45720" rtlCol="0">
            <a:normAutofit/>
          </a:bodyPr>
          <a:lstStyle/>
          <a:p>
            <a:r>
              <a:rPr lang="en-US" sz="2400" dirty="0">
                <a:solidFill>
                  <a:schemeClr val="tx1"/>
                </a:solidFill>
              </a:rPr>
              <a:t>Certain exceptions are granted for backs, bottoms and sides to kitchen sink fronts and bases, oven cabinets and refrigerator cabinets</a:t>
            </a:r>
          </a:p>
        </p:txBody>
      </p:sp>
      <p:pic>
        <p:nvPicPr>
          <p:cNvPr id="4" name="Picture 9" descr="8cf39a2fd7ba2fceaf635f9c1351ed62">
            <a:extLst>
              <a:ext uri="{FF2B5EF4-FFF2-40B4-BE49-F238E27FC236}">
                <a16:creationId xmlns:a16="http://schemas.microsoft.com/office/drawing/2014/main" id="{78E25CF5-68E6-094E-86EC-E32E93102D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69"/>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AD516FFF-9823-DD41-A94E-AEFEAA0BA8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84482998"/>
      </p:ext>
    </p:extLst>
  </p:cSld>
  <p:clrMapOvr>
    <a:masterClrMapping/>
  </p:clrMapOvr>
  <p:transition advClick="0" advTm="14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E427A-FBA7-1A46-B891-8FFAB30126D6}"/>
              </a:ext>
            </a:extLst>
          </p:cNvPr>
          <p:cNvSpPr>
            <a:spLocks noGrp="1"/>
          </p:cNvSpPr>
          <p:nvPr>
            <p:ph type="title"/>
          </p:nvPr>
        </p:nvSpPr>
        <p:spPr>
          <a:xfrm>
            <a:off x="629841" y="745739"/>
            <a:ext cx="7886700" cy="731045"/>
          </a:xfrm>
        </p:spPr>
        <p:txBody>
          <a:bodyPr>
            <a:normAutofit fontScale="90000"/>
          </a:bodyPr>
          <a:lstStyle/>
          <a:p>
            <a:pPr algn="ctr"/>
            <a:r>
              <a:rPr lang="en-US" dirty="0">
                <a:solidFill>
                  <a:schemeClr val="bg1"/>
                </a:solidFill>
              </a:rPr>
              <a:t>KCMA/ANSI A161.1 Standard – Section 2: </a:t>
            </a:r>
            <a:br>
              <a:rPr lang="en-US" dirty="0">
                <a:solidFill>
                  <a:schemeClr val="bg1"/>
                </a:solidFill>
              </a:rPr>
            </a:br>
            <a:r>
              <a:rPr lang="en-US" dirty="0">
                <a:solidFill>
                  <a:schemeClr val="bg1"/>
                </a:solidFill>
              </a:rPr>
              <a:t>Construction Requirements</a:t>
            </a:r>
          </a:p>
        </p:txBody>
      </p:sp>
      <p:sp>
        <p:nvSpPr>
          <p:cNvPr id="3" name="Content Placeholder 2">
            <a:extLst>
              <a:ext uri="{FF2B5EF4-FFF2-40B4-BE49-F238E27FC236}">
                <a16:creationId xmlns:a16="http://schemas.microsoft.com/office/drawing/2014/main" id="{A9F45842-2C1D-544A-AD8A-B4F3A6E9FDD0}"/>
              </a:ext>
            </a:extLst>
          </p:cNvPr>
          <p:cNvSpPr>
            <a:spLocks noGrp="1"/>
          </p:cNvSpPr>
          <p:nvPr>
            <p:ph idx="1"/>
          </p:nvPr>
        </p:nvSpPr>
        <p:spPr>
          <a:xfrm>
            <a:off x="628650" y="2216158"/>
            <a:ext cx="7886700" cy="2789198"/>
          </a:xfrm>
        </p:spPr>
        <p:txBody>
          <a:bodyPr/>
          <a:lstStyle/>
          <a:p>
            <a:r>
              <a:rPr lang="en-US" dirty="0"/>
              <a:t>Doors must be properly aligned and close without excessive binding or looseness</a:t>
            </a:r>
          </a:p>
        </p:txBody>
      </p:sp>
      <p:pic>
        <p:nvPicPr>
          <p:cNvPr id="4" name="Picture 8">
            <a:extLst>
              <a:ext uri="{FF2B5EF4-FFF2-40B4-BE49-F238E27FC236}">
                <a16:creationId xmlns:a16="http://schemas.microsoft.com/office/drawing/2014/main" id="{ED3D06FD-756F-6640-BC2E-5ED4F0AC9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089" y="3120867"/>
            <a:ext cx="2885275" cy="353390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a:extLst>
              <a:ext uri="{FF2B5EF4-FFF2-40B4-BE49-F238E27FC236}">
                <a16:creationId xmlns:a16="http://schemas.microsoft.com/office/drawing/2014/main" id="{9C09E3E6-DDB7-F348-ADF5-1FEBFF9388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120866"/>
            <a:ext cx="2826752" cy="353390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1">
            <a:hlinkClick r:id="" action="ppaction://media"/>
            <a:extLst>
              <a:ext uri="{FF2B5EF4-FFF2-40B4-BE49-F238E27FC236}">
                <a16:creationId xmlns:a16="http://schemas.microsoft.com/office/drawing/2014/main" id="{221FCAFF-18BD-8443-98D1-B4D9CE21D8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29120039"/>
      </p:ext>
    </p:extLst>
  </p:cSld>
  <p:clrMapOvr>
    <a:masterClrMapping/>
  </p:clrMapOvr>
  <p:transition advClick="0" advTm="249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7539-FB2C-BE47-8D54-0906CA6A2D9E}"/>
              </a:ext>
            </a:extLst>
          </p:cNvPr>
          <p:cNvSpPr>
            <a:spLocks noGrp="1"/>
          </p:cNvSpPr>
          <p:nvPr>
            <p:ph type="title"/>
          </p:nvPr>
        </p:nvSpPr>
        <p:spPr>
          <a:xfrm>
            <a:off x="1135719" y="513612"/>
            <a:ext cx="7420599" cy="1031216"/>
          </a:xfrm>
        </p:spPr>
        <p:txBody>
          <a:bodyPr vert="horz" lIns="91440" tIns="45720" rIns="91440" bIns="45720" rtlCol="0" anchor="b">
            <a:normAutofit/>
          </a:bodyPr>
          <a:lstStyle/>
          <a:p>
            <a:pPr algn="ctr"/>
            <a:r>
              <a:rPr lang="en-US" sz="3200" kern="1200" dirty="0">
                <a:solidFill>
                  <a:schemeClr val="bg1"/>
                </a:solidFill>
                <a:latin typeface="+mj-lt"/>
                <a:ea typeface="+mj-ea"/>
                <a:cs typeface="+mj-cs"/>
              </a:rPr>
              <a:t>KCMA/ANSI A161.1 </a:t>
            </a:r>
            <a:r>
              <a:rPr lang="en-US" sz="3200" dirty="0">
                <a:solidFill>
                  <a:schemeClr val="bg1"/>
                </a:solidFill>
              </a:rPr>
              <a:t>Standard</a:t>
            </a:r>
            <a:r>
              <a:rPr lang="en-US" sz="3200" kern="1200" dirty="0">
                <a:solidFill>
                  <a:schemeClr val="bg1"/>
                </a:solidFill>
                <a:latin typeface="+mj-lt"/>
                <a:ea typeface="+mj-ea"/>
                <a:cs typeface="+mj-cs"/>
              </a:rPr>
              <a:t> – Section 2: Construction Requirements</a:t>
            </a:r>
          </a:p>
        </p:txBody>
      </p:sp>
      <p:pic>
        <p:nvPicPr>
          <p:cNvPr id="4" name="Picture 7" descr="Parts of a face frame">
            <a:hlinkClick r:id="rId5" tooltip="Parts of a face frame"/>
            <a:extLst>
              <a:ext uri="{FF2B5EF4-FFF2-40B4-BE49-F238E27FC236}">
                <a16:creationId xmlns:a16="http://schemas.microsoft.com/office/drawing/2014/main" id="{8495611D-1278-1240-B063-94C9E0CDF55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35719" y="2699479"/>
            <a:ext cx="3802037" cy="2534691"/>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txBody>
          <a:bodyPr/>
          <a:lstStyle/>
          <a:p>
            <a:endParaRPr lang="en-US"/>
          </a:p>
        </p:txBody>
      </p:sp>
      <p:sp>
        <p:nvSpPr>
          <p:cNvPr id="11"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16341F7-B3EB-B345-B0CF-0F932283E96F}"/>
              </a:ext>
            </a:extLst>
          </p:cNvPr>
          <p:cNvSpPr>
            <a:spLocks noGrp="1"/>
          </p:cNvSpPr>
          <p:nvPr>
            <p:ph idx="1"/>
          </p:nvPr>
        </p:nvSpPr>
        <p:spPr>
          <a:xfrm>
            <a:off x="5836028" y="2452149"/>
            <a:ext cx="3035255" cy="3387145"/>
          </a:xfrm>
        </p:spPr>
        <p:txBody>
          <a:bodyPr vert="horz" lIns="91440" tIns="45720" rIns="91440" bIns="45720" rtlCol="0" anchor="ctr">
            <a:noAutofit/>
          </a:bodyPr>
          <a:lstStyle/>
          <a:p>
            <a:r>
              <a:rPr lang="en-US" dirty="0">
                <a:solidFill>
                  <a:schemeClr val="tx1"/>
                </a:solidFill>
              </a:rPr>
              <a:t>All materials must ensure rigidity in compliance with performance standards</a:t>
            </a:r>
          </a:p>
          <a:p>
            <a:pPr lvl="1"/>
            <a:r>
              <a:rPr lang="en-US" dirty="0">
                <a:solidFill>
                  <a:schemeClr val="tx1"/>
                </a:solidFill>
              </a:rPr>
              <a:t>Sections 2.6.1, 2.6.2, 2.6.3, 2.6.4</a:t>
            </a:r>
          </a:p>
          <a:p>
            <a:r>
              <a:rPr lang="en-US" dirty="0">
                <a:solidFill>
                  <a:schemeClr val="tx1"/>
                </a:solidFill>
              </a:rPr>
              <a:t>Face frames, when used, must provide rigid construction</a:t>
            </a:r>
          </a:p>
        </p:txBody>
      </p:sp>
      <p:pic>
        <p:nvPicPr>
          <p:cNvPr id="7" name="Audio 1">
            <a:hlinkClick r:id="" action="ppaction://media"/>
            <a:extLst>
              <a:ext uri="{FF2B5EF4-FFF2-40B4-BE49-F238E27FC236}">
                <a16:creationId xmlns:a16="http://schemas.microsoft.com/office/drawing/2014/main" id="{83D1E3A5-90C8-0640-8CCC-E417D3DC58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75792986"/>
      </p:ext>
    </p:extLst>
  </p:cSld>
  <p:clrMapOvr>
    <a:masterClrMapping/>
  </p:clrMapOvr>
  <p:transition advClick="0" advTm="327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0441-62E3-444E-827E-1D1C4FE22BBC}"/>
              </a:ext>
            </a:extLst>
          </p:cNvPr>
          <p:cNvSpPr>
            <a:spLocks noGrp="1"/>
          </p:cNvSpPr>
          <p:nvPr>
            <p:ph type="title"/>
          </p:nvPr>
        </p:nvSpPr>
        <p:spPr>
          <a:xfrm>
            <a:off x="1135719" y="513612"/>
            <a:ext cx="7420599" cy="1031216"/>
          </a:xfrm>
        </p:spPr>
        <p:txBody>
          <a:bodyPr vert="horz" lIns="91440" tIns="45720" rIns="91440" bIns="45720" rtlCol="0" anchor="b">
            <a:normAutofit/>
          </a:bodyPr>
          <a:lstStyle/>
          <a:p>
            <a:pPr algn="ctr"/>
            <a:r>
              <a:rPr lang="en-US" sz="3200" kern="1200" dirty="0">
                <a:solidFill>
                  <a:schemeClr val="bg1"/>
                </a:solidFill>
                <a:latin typeface="+mj-lt"/>
                <a:ea typeface="+mj-ea"/>
                <a:cs typeface="+mj-cs"/>
              </a:rPr>
              <a:t>KCMA/ANSI A161.1 </a:t>
            </a:r>
            <a:r>
              <a:rPr lang="en-US" sz="3200" dirty="0">
                <a:solidFill>
                  <a:schemeClr val="bg1"/>
                </a:solidFill>
              </a:rPr>
              <a:t>Standard</a:t>
            </a:r>
            <a:r>
              <a:rPr lang="en-US" sz="3200" kern="1200" dirty="0">
                <a:solidFill>
                  <a:schemeClr val="bg1"/>
                </a:solidFill>
                <a:latin typeface="+mj-lt"/>
                <a:ea typeface="+mj-ea"/>
                <a:cs typeface="+mj-cs"/>
              </a:rPr>
              <a:t> – Section 2: Construction Requirements</a:t>
            </a:r>
          </a:p>
        </p:txBody>
      </p:sp>
      <p:pic>
        <p:nvPicPr>
          <p:cNvPr id="4" name="Picture 5" descr="A frameless cabinet">
            <a:hlinkClick r:id="rId5" tooltip="A frameless cabinet"/>
            <a:extLst>
              <a:ext uri="{FF2B5EF4-FFF2-40B4-BE49-F238E27FC236}">
                <a16:creationId xmlns:a16="http://schemas.microsoft.com/office/drawing/2014/main" id="{13C6C038-9A13-5B4D-9860-58F525B94DE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35719" y="2696945"/>
            <a:ext cx="3802037" cy="253976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txBody>
          <a:bodyPr/>
          <a:lstStyle/>
          <a:p>
            <a:endParaRPr lang="en-US"/>
          </a:p>
        </p:txBody>
      </p:sp>
      <p:sp>
        <p:nvSpPr>
          <p:cNvPr id="11"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69D6B00-BF64-664E-B6EB-F88B48E96CFA}"/>
              </a:ext>
            </a:extLst>
          </p:cNvPr>
          <p:cNvSpPr>
            <a:spLocks noGrp="1"/>
          </p:cNvSpPr>
          <p:nvPr>
            <p:ph idx="1"/>
          </p:nvPr>
        </p:nvSpPr>
        <p:spPr>
          <a:xfrm>
            <a:off x="5836029" y="2279151"/>
            <a:ext cx="2922960" cy="3387145"/>
          </a:xfrm>
        </p:spPr>
        <p:txBody>
          <a:bodyPr vert="horz" lIns="91440" tIns="45720" rIns="91440" bIns="45720" rtlCol="0" anchor="ctr">
            <a:noAutofit/>
          </a:bodyPr>
          <a:lstStyle/>
          <a:p>
            <a:r>
              <a:rPr lang="en-US" dirty="0">
                <a:solidFill>
                  <a:schemeClr val="tx1"/>
                </a:solidFill>
              </a:rPr>
              <a:t>For frameless cabinets, the ends, tops, bottoms and backs shall be of a thickness necessary to provide rigid construction</a:t>
            </a:r>
          </a:p>
        </p:txBody>
      </p:sp>
      <p:sp>
        <p:nvSpPr>
          <p:cNvPr id="7" name="AutoShape 10">
            <a:extLst>
              <a:ext uri="{FF2B5EF4-FFF2-40B4-BE49-F238E27FC236}">
                <a16:creationId xmlns:a16="http://schemas.microsoft.com/office/drawing/2014/main" id="{7D528168-3E54-D64A-B8A8-84A909F1F301}"/>
              </a:ext>
            </a:extLst>
          </p:cNvPr>
          <p:cNvSpPr>
            <a:spLocks noChangeArrowheads="1"/>
          </p:cNvSpPr>
          <p:nvPr/>
        </p:nvSpPr>
        <p:spPr bwMode="auto">
          <a:xfrm rot="7007624">
            <a:off x="3392533" y="2312302"/>
            <a:ext cx="682625" cy="668338"/>
          </a:xfrm>
          <a:prstGeom prst="rightArrow">
            <a:avLst>
              <a:gd name="adj1" fmla="val 50000"/>
              <a:gd name="adj2" fmla="val 25534"/>
            </a:avLst>
          </a:prstGeom>
          <a:solidFill>
            <a:schemeClr val="accent1">
              <a:lumMod val="75000"/>
            </a:schemeClr>
          </a:solidFill>
          <a:ln w="9525">
            <a:solidFill>
              <a:schemeClr val="accent1">
                <a:lumMod val="7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 name="AutoShape 10">
            <a:extLst>
              <a:ext uri="{FF2B5EF4-FFF2-40B4-BE49-F238E27FC236}">
                <a16:creationId xmlns:a16="http://schemas.microsoft.com/office/drawing/2014/main" id="{9512E261-CDA4-1F47-A5C9-9F9D52ECA0C0}"/>
              </a:ext>
            </a:extLst>
          </p:cNvPr>
          <p:cNvSpPr>
            <a:spLocks noChangeArrowheads="1"/>
          </p:cNvSpPr>
          <p:nvPr/>
        </p:nvSpPr>
        <p:spPr bwMode="auto">
          <a:xfrm rot="2674848">
            <a:off x="721463" y="2501146"/>
            <a:ext cx="682625" cy="668338"/>
          </a:xfrm>
          <a:prstGeom prst="rightArrow">
            <a:avLst>
              <a:gd name="adj1" fmla="val 50000"/>
              <a:gd name="adj2" fmla="val 25534"/>
            </a:avLst>
          </a:prstGeom>
          <a:solidFill>
            <a:schemeClr val="accent1">
              <a:lumMod val="75000"/>
            </a:schemeClr>
          </a:solidFill>
          <a:ln w="9525">
            <a:solidFill>
              <a:schemeClr val="accent1">
                <a:lumMod val="7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 name="AutoShape 10">
            <a:extLst>
              <a:ext uri="{FF2B5EF4-FFF2-40B4-BE49-F238E27FC236}">
                <a16:creationId xmlns:a16="http://schemas.microsoft.com/office/drawing/2014/main" id="{45C3EEC8-54B4-9D49-8762-650BF722CBA7}"/>
              </a:ext>
            </a:extLst>
          </p:cNvPr>
          <p:cNvSpPr>
            <a:spLocks noChangeArrowheads="1"/>
          </p:cNvSpPr>
          <p:nvPr/>
        </p:nvSpPr>
        <p:spPr bwMode="auto">
          <a:xfrm rot="17173747">
            <a:off x="1747480" y="4652860"/>
            <a:ext cx="682625" cy="668338"/>
          </a:xfrm>
          <a:prstGeom prst="rightArrow">
            <a:avLst>
              <a:gd name="adj1" fmla="val 50000"/>
              <a:gd name="adj2" fmla="val 25534"/>
            </a:avLst>
          </a:prstGeom>
          <a:solidFill>
            <a:schemeClr val="accent1">
              <a:lumMod val="75000"/>
            </a:schemeClr>
          </a:solidFill>
          <a:ln w="9525">
            <a:solidFill>
              <a:schemeClr val="accent1">
                <a:lumMod val="7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12" name="Audio 1">
            <a:hlinkClick r:id="" action="ppaction://media"/>
            <a:extLst>
              <a:ext uri="{FF2B5EF4-FFF2-40B4-BE49-F238E27FC236}">
                <a16:creationId xmlns:a16="http://schemas.microsoft.com/office/drawing/2014/main" id="{7831E034-F760-0249-9D87-D3C1590A65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52155777"/>
      </p:ext>
    </p:extLst>
  </p:cSld>
  <p:clrMapOvr>
    <a:masterClrMapping/>
  </p:clrMapOvr>
  <p:transition advClick="0" advTm="300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 presetClass="mediacall" presetSubtype="0" fill="hold" nodeType="afterEffect">
                                  <p:stCondLst>
                                    <p:cond delay="0"/>
                                  </p:stCondLst>
                                  <p:childTnLst>
                                    <p:cmd type="call" cmd="playFrom(0.0)">
                                      <p:cBhvr>
                                        <p:cTn id="21"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BB7ED-DF21-0747-8437-BF7D1AFFB550}"/>
              </a:ext>
            </a:extLst>
          </p:cNvPr>
          <p:cNvSpPr>
            <a:spLocks noGrp="1"/>
          </p:cNvSpPr>
          <p:nvPr>
            <p:ph type="title"/>
          </p:nvPr>
        </p:nvSpPr>
        <p:spPr>
          <a:xfrm>
            <a:off x="628650" y="592137"/>
            <a:ext cx="7886700" cy="731045"/>
          </a:xfrm>
        </p:spPr>
        <p:txBody>
          <a:bodyPr>
            <a:normAutofit fontScale="90000"/>
          </a:bodyPr>
          <a:lstStyle/>
          <a:p>
            <a:pPr algn="ctr"/>
            <a:r>
              <a:rPr lang="en-US" dirty="0">
                <a:solidFill>
                  <a:schemeClr val="bg1"/>
                </a:solidFill>
              </a:rPr>
              <a:t>KCMA/ANSI A161.1 Standard – Section 2: </a:t>
            </a:r>
            <a:br>
              <a:rPr lang="en-US" dirty="0">
                <a:solidFill>
                  <a:schemeClr val="bg1"/>
                </a:solidFill>
              </a:rPr>
            </a:br>
            <a:r>
              <a:rPr lang="en-US" dirty="0">
                <a:solidFill>
                  <a:schemeClr val="bg1"/>
                </a:solidFill>
              </a:rPr>
              <a:t>Construction Requirements</a:t>
            </a:r>
          </a:p>
        </p:txBody>
      </p:sp>
      <p:sp>
        <p:nvSpPr>
          <p:cNvPr id="3" name="Content Placeholder 2">
            <a:extLst>
              <a:ext uri="{FF2B5EF4-FFF2-40B4-BE49-F238E27FC236}">
                <a16:creationId xmlns:a16="http://schemas.microsoft.com/office/drawing/2014/main" id="{5F23888B-E8A0-F541-AFA6-E2F7500CB301}"/>
              </a:ext>
            </a:extLst>
          </p:cNvPr>
          <p:cNvSpPr>
            <a:spLocks noGrp="1"/>
          </p:cNvSpPr>
          <p:nvPr>
            <p:ph idx="1"/>
          </p:nvPr>
        </p:nvSpPr>
        <p:spPr>
          <a:xfrm>
            <a:off x="5100199" y="2777631"/>
            <a:ext cx="3415151" cy="3165308"/>
          </a:xfrm>
        </p:spPr>
        <p:txBody>
          <a:bodyPr/>
          <a:lstStyle/>
          <a:p>
            <a:r>
              <a:rPr lang="en-US" dirty="0"/>
              <a:t>Corner or lineal bracing must be provided at points where necessary to ensure rigidity and proper joining of various components</a:t>
            </a:r>
          </a:p>
        </p:txBody>
      </p:sp>
      <p:pic>
        <p:nvPicPr>
          <p:cNvPr id="4" name="Picture 5" descr="16_t4140069">
            <a:extLst>
              <a:ext uri="{FF2B5EF4-FFF2-40B4-BE49-F238E27FC236}">
                <a16:creationId xmlns:a16="http://schemas.microsoft.com/office/drawing/2014/main" id="{5A7CE18C-3F98-F14F-9912-82BA2A96E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70" y="1535030"/>
            <a:ext cx="4700729" cy="316530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Audio 1">
            <a:hlinkClick r:id="" action="ppaction://media"/>
            <a:extLst>
              <a:ext uri="{FF2B5EF4-FFF2-40B4-BE49-F238E27FC236}">
                <a16:creationId xmlns:a16="http://schemas.microsoft.com/office/drawing/2014/main" id="{EEEA66BB-09DD-314D-B62B-A004E7287E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63161100"/>
      </p:ext>
    </p:extLst>
  </p:cSld>
  <p:clrMapOvr>
    <a:masterClrMapping/>
  </p:clrMapOvr>
  <p:transition advClick="0" advTm="23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1" descr="solarkiln2">
            <a:extLst>
              <a:ext uri="{FF2B5EF4-FFF2-40B4-BE49-F238E27FC236}">
                <a16:creationId xmlns:a16="http://schemas.microsoft.com/office/drawing/2014/main" id="{394F4116-A611-D04C-9B81-540EBC113B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30" r="2" b="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63C5DD9F-ED13-294D-B67F-CACCD73E8E66}"/>
              </a:ext>
            </a:extLst>
          </p:cNvPr>
          <p:cNvSpPr>
            <a:spLocks noGrp="1"/>
          </p:cNvSpPr>
          <p:nvPr>
            <p:ph type="title"/>
          </p:nvPr>
        </p:nvSpPr>
        <p:spPr>
          <a:xfrm>
            <a:off x="4782066" y="3734093"/>
            <a:ext cx="4757352" cy="1375542"/>
          </a:xfrm>
        </p:spPr>
        <p:txBody>
          <a:bodyPr vert="horz" lIns="91440" tIns="45720" rIns="91440" bIns="45720" rtlCol="0" anchor="b">
            <a:noAutofit/>
          </a:bodyPr>
          <a:lstStyle/>
          <a:p>
            <a:pPr algn="ctr"/>
            <a:r>
              <a:rPr lang="en-US" sz="2800" kern="1200" dirty="0">
                <a:solidFill>
                  <a:schemeClr val="tx1"/>
                </a:solidFill>
                <a:latin typeface="+mj-lt"/>
                <a:ea typeface="+mj-ea"/>
                <a:cs typeface="+mj-cs"/>
              </a:rPr>
              <a:t>KCMA/ANSI A161.1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Standard</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 – Section 2: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Construction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Requirements</a:t>
            </a:r>
          </a:p>
        </p:txBody>
      </p:sp>
      <p:sp>
        <p:nvSpPr>
          <p:cNvPr id="3" name="Content Placeholder 2">
            <a:extLst>
              <a:ext uri="{FF2B5EF4-FFF2-40B4-BE49-F238E27FC236}">
                <a16:creationId xmlns:a16="http://schemas.microsoft.com/office/drawing/2014/main" id="{04AD5E08-ACD4-3C43-9227-A78695F677F3}"/>
              </a:ext>
            </a:extLst>
          </p:cNvPr>
          <p:cNvSpPr>
            <a:spLocks noGrp="1"/>
          </p:cNvSpPr>
          <p:nvPr>
            <p:ph idx="1"/>
          </p:nvPr>
        </p:nvSpPr>
        <p:spPr>
          <a:xfrm>
            <a:off x="5313404" y="5107449"/>
            <a:ext cx="3678195" cy="886173"/>
          </a:xfrm>
        </p:spPr>
        <p:txBody>
          <a:bodyPr vert="horz" lIns="91440" tIns="45720" rIns="91440" bIns="45720" rtlCol="0">
            <a:noAutofit/>
          </a:bodyPr>
          <a:lstStyle/>
          <a:p>
            <a:pPr marL="0" indent="0" algn="ctr">
              <a:buNone/>
            </a:pPr>
            <a:r>
              <a:rPr lang="en-US" sz="2000" kern="1200" dirty="0">
                <a:solidFill>
                  <a:schemeClr val="tx1"/>
                </a:solidFill>
                <a:latin typeface="+mn-lt"/>
                <a:ea typeface="+mn-ea"/>
                <a:cs typeface="+mn-cs"/>
              </a:rPr>
              <a:t>All wood parts must be dried to a moisture content of 10% or less at time of fabrication</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7" name="Audio 2">
            <a:hlinkClick r:id="" action="ppaction://media"/>
            <a:extLst>
              <a:ext uri="{FF2B5EF4-FFF2-40B4-BE49-F238E27FC236}">
                <a16:creationId xmlns:a16="http://schemas.microsoft.com/office/drawing/2014/main" id="{50623297-B25C-7548-A7D8-2D8BEA7A6F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70655431"/>
      </p:ext>
    </p:extLst>
  </p:cSld>
  <p:clrMapOvr>
    <a:masterClrMapping/>
  </p:clrMapOvr>
  <p:transition advClick="0" advTm="244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56B39-B5AF-EE48-9C4E-268F52EAB454}"/>
              </a:ext>
            </a:extLst>
          </p:cNvPr>
          <p:cNvSpPr>
            <a:spLocks noGrp="1"/>
          </p:cNvSpPr>
          <p:nvPr>
            <p:ph type="title"/>
          </p:nvPr>
        </p:nvSpPr>
        <p:spPr>
          <a:xfrm>
            <a:off x="628650" y="745739"/>
            <a:ext cx="7886700" cy="731045"/>
          </a:xfrm>
        </p:spPr>
        <p:txBody>
          <a:bodyPr>
            <a:normAutofit fontScale="90000"/>
          </a:bodyPr>
          <a:lstStyle/>
          <a:p>
            <a:pPr algn="ctr"/>
            <a:r>
              <a:rPr lang="en-US" dirty="0">
                <a:solidFill>
                  <a:schemeClr val="bg1"/>
                </a:solidFill>
              </a:rPr>
              <a:t>KCMA/ANSI A161.1 Standard – Section 2: </a:t>
            </a:r>
            <a:br>
              <a:rPr lang="en-US" dirty="0">
                <a:solidFill>
                  <a:schemeClr val="bg1"/>
                </a:solidFill>
              </a:rPr>
            </a:br>
            <a:r>
              <a:rPr lang="en-US" dirty="0">
                <a:solidFill>
                  <a:schemeClr val="bg1"/>
                </a:solidFill>
              </a:rPr>
              <a:t>Construction Requirements</a:t>
            </a:r>
          </a:p>
        </p:txBody>
      </p:sp>
      <p:sp>
        <p:nvSpPr>
          <p:cNvPr id="3" name="Content Placeholder 2">
            <a:extLst>
              <a:ext uri="{FF2B5EF4-FFF2-40B4-BE49-F238E27FC236}">
                <a16:creationId xmlns:a16="http://schemas.microsoft.com/office/drawing/2014/main" id="{75B34D89-19E3-A64A-92B0-9567401815EA}"/>
              </a:ext>
            </a:extLst>
          </p:cNvPr>
          <p:cNvSpPr>
            <a:spLocks noGrp="1"/>
          </p:cNvSpPr>
          <p:nvPr>
            <p:ph idx="1"/>
          </p:nvPr>
        </p:nvSpPr>
        <p:spPr/>
        <p:txBody>
          <a:bodyPr/>
          <a:lstStyle/>
          <a:p>
            <a:endParaRPr lang="en-US"/>
          </a:p>
        </p:txBody>
      </p:sp>
      <p:pic>
        <p:nvPicPr>
          <p:cNvPr id="4" name="Picture 9" descr="hzalter1">
            <a:extLst>
              <a:ext uri="{FF2B5EF4-FFF2-40B4-BE49-F238E27FC236}">
                <a16:creationId xmlns:a16="http://schemas.microsoft.com/office/drawing/2014/main" id="{50C97B5D-5E1F-F849-9BDD-34DADFD60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354" y="4540607"/>
            <a:ext cx="2586566" cy="208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MCj02329350000[1]">
            <a:extLst>
              <a:ext uri="{FF2B5EF4-FFF2-40B4-BE49-F238E27FC236}">
                <a16:creationId xmlns:a16="http://schemas.microsoft.com/office/drawing/2014/main" id="{78F45FBE-6386-0B48-B5B5-F2DEEB092E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6718" y="2121248"/>
            <a:ext cx="2866053" cy="195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MCHH01706_0000[1]">
            <a:extLst>
              <a:ext uri="{FF2B5EF4-FFF2-40B4-BE49-F238E27FC236}">
                <a16:creationId xmlns:a16="http://schemas.microsoft.com/office/drawing/2014/main" id="{2DF65E1C-91D8-C74A-9775-4692403DDF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9409" y="4497908"/>
            <a:ext cx="2234617" cy="212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MCj01964580000[1]">
            <a:extLst>
              <a:ext uri="{FF2B5EF4-FFF2-40B4-BE49-F238E27FC236}">
                <a16:creationId xmlns:a16="http://schemas.microsoft.com/office/drawing/2014/main" id="{09FC1394-A437-4C45-9CBD-9E84451151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0637" y="2020985"/>
            <a:ext cx="2153099" cy="18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2">
            <a:hlinkClick r:id="" action="ppaction://media"/>
            <a:extLst>
              <a:ext uri="{FF2B5EF4-FFF2-40B4-BE49-F238E27FC236}">
                <a16:creationId xmlns:a16="http://schemas.microsoft.com/office/drawing/2014/main" id="{F8C612C8-103D-AA42-9570-DBDB2A2DBA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04825594"/>
      </p:ext>
    </p:extLst>
  </p:cSld>
  <p:clrMapOvr>
    <a:masterClrMapping/>
  </p:clrMapOvr>
  <p:transition advClick="0" advTm="30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6044-0842-2741-A896-3BC66155AEDB}"/>
              </a:ext>
            </a:extLst>
          </p:cNvPr>
          <p:cNvSpPr>
            <a:spLocks noGrp="1"/>
          </p:cNvSpPr>
          <p:nvPr>
            <p:ph type="title"/>
          </p:nvPr>
        </p:nvSpPr>
        <p:spPr>
          <a:xfrm>
            <a:off x="-24714" y="354593"/>
            <a:ext cx="4677611" cy="1144007"/>
          </a:xfrm>
        </p:spPr>
        <p:txBody>
          <a:bodyPr vert="horz" lIns="91440" tIns="45720" rIns="91440" bIns="45720" rtlCol="0" anchor="ctr">
            <a:noAutofit/>
          </a:bodyPr>
          <a:lstStyle/>
          <a:p>
            <a:pPr algn="ctr"/>
            <a:r>
              <a:rPr lang="en-US" sz="2400" kern="1200" dirty="0">
                <a:solidFill>
                  <a:schemeClr val="tx1"/>
                </a:solidFill>
                <a:latin typeface="+mj-lt"/>
                <a:ea typeface="+mj-ea"/>
                <a:cs typeface="+mj-cs"/>
              </a:rPr>
              <a:t>KCMA/ANSI A161.1 </a:t>
            </a:r>
            <a:r>
              <a:rPr lang="en-US" sz="2400" dirty="0">
                <a:solidFill>
                  <a:schemeClr val="tx1"/>
                </a:solidFill>
              </a:rPr>
              <a:t>Standard</a:t>
            </a:r>
            <a:r>
              <a:rPr lang="en-US" sz="2400" dirty="0">
                <a:solidFill>
                  <a:schemeClr val="bg1"/>
                </a:solidFill>
              </a:rPr>
              <a:t> </a:t>
            </a:r>
            <a:r>
              <a:rPr lang="en-US" sz="2400" kern="1200" dirty="0">
                <a:solidFill>
                  <a:schemeClr val="tx1"/>
                </a:solidFill>
                <a:latin typeface="+mj-lt"/>
                <a:ea typeface="+mj-ea"/>
                <a:cs typeface="+mj-cs"/>
              </a:rPr>
              <a:t>–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Section 2: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Construction Requirements</a:t>
            </a:r>
          </a:p>
        </p:txBody>
      </p:sp>
      <p:sp>
        <p:nvSpPr>
          <p:cNvPr id="3" name="Content Placeholder 2">
            <a:extLst>
              <a:ext uri="{FF2B5EF4-FFF2-40B4-BE49-F238E27FC236}">
                <a16:creationId xmlns:a16="http://schemas.microsoft.com/office/drawing/2014/main" id="{8DAFAF61-C9A2-B14C-9C93-81FD2DA8FC54}"/>
              </a:ext>
            </a:extLst>
          </p:cNvPr>
          <p:cNvSpPr>
            <a:spLocks noGrp="1"/>
          </p:cNvSpPr>
          <p:nvPr>
            <p:ph idx="1"/>
          </p:nvPr>
        </p:nvSpPr>
        <p:spPr>
          <a:xfrm>
            <a:off x="431801" y="2445863"/>
            <a:ext cx="4221096" cy="3151747"/>
          </a:xfrm>
        </p:spPr>
        <p:txBody>
          <a:bodyPr vert="horz" lIns="91440" tIns="45720" rIns="91440" bIns="45720" rtlCol="0" anchor="t">
            <a:noAutofit/>
          </a:bodyPr>
          <a:lstStyle/>
          <a:p>
            <a:r>
              <a:rPr lang="en-US" sz="2400" dirty="0">
                <a:solidFill>
                  <a:schemeClr val="bg1"/>
                </a:solidFill>
              </a:rPr>
              <a:t>All exposed plywood and composition board edges must be filled and sanded, edge-banded or otherwise finished to ensure compliance with the performance standards</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40250" y="0"/>
            <a:ext cx="4603750" cy="4793391"/>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4" name="Picture 4" descr="Melamine_Woodgrains">
            <a:extLst>
              <a:ext uri="{FF2B5EF4-FFF2-40B4-BE49-F238E27FC236}">
                <a16:creationId xmlns:a16="http://schemas.microsoft.com/office/drawing/2014/main" id="{BE628548-F875-1249-ACB1-E378CF8972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1279"/>
          <a:stretch/>
        </p:blipFill>
        <p:spPr bwMode="auto">
          <a:xfrm>
            <a:off x="4677611" y="1505"/>
            <a:ext cx="4466389" cy="464127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38A0E55F-680B-4241-837D-F5F32E778B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22561922"/>
      </p:ext>
    </p:extLst>
  </p:cSld>
  <p:clrMapOvr>
    <a:overrideClrMapping bg1="dk1" tx1="lt1" bg2="dk2" tx2="lt2" accent1="accent1" accent2="accent2" accent3="accent3" accent4="accent4" accent5="accent5" accent6="accent6" hlink="hlink" folHlink="folHlink"/>
  </p:clrMapOvr>
  <p:transition advClick="0" advTm="16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A94F-67C1-254E-9B5E-C7DA020890CF}"/>
              </a:ext>
            </a:extLst>
          </p:cNvPr>
          <p:cNvSpPr>
            <a:spLocks noGrp="1"/>
          </p:cNvSpPr>
          <p:nvPr>
            <p:ph type="title"/>
          </p:nvPr>
        </p:nvSpPr>
        <p:spPr>
          <a:xfrm>
            <a:off x="5893854" y="152400"/>
            <a:ext cx="2977430" cy="1404551"/>
          </a:xfrm>
          <a:noFill/>
        </p:spPr>
        <p:txBody>
          <a:bodyPr vert="horz" lIns="91440" tIns="45720" rIns="91440" bIns="45720" rtlCol="0" anchor="b">
            <a:normAutofit fontScale="90000"/>
          </a:bodyPr>
          <a:lstStyle/>
          <a:p>
            <a:pPr algn="ctr"/>
            <a:r>
              <a:rPr lang="en-US" sz="2400" dirty="0">
                <a:solidFill>
                  <a:schemeClr val="bg1"/>
                </a:solidFill>
              </a:rPr>
              <a:t>KCMA/ANSI A161.1 Standard - Section 2: </a:t>
            </a:r>
            <a:br>
              <a:rPr lang="en-US" sz="2400" dirty="0">
                <a:solidFill>
                  <a:schemeClr val="bg1"/>
                </a:solidFill>
              </a:rPr>
            </a:br>
            <a:r>
              <a:rPr lang="en-US" sz="2400" dirty="0">
                <a:solidFill>
                  <a:schemeClr val="bg1"/>
                </a:solidFill>
              </a:rPr>
              <a:t>Construction Requirements</a:t>
            </a:r>
          </a:p>
        </p:txBody>
      </p:sp>
      <p:sp>
        <p:nvSpPr>
          <p:cNvPr id="3" name="Content Placeholder 2">
            <a:extLst>
              <a:ext uri="{FF2B5EF4-FFF2-40B4-BE49-F238E27FC236}">
                <a16:creationId xmlns:a16="http://schemas.microsoft.com/office/drawing/2014/main" id="{840F9360-3535-594E-B8C6-4E60705C5BC5}"/>
              </a:ext>
            </a:extLst>
          </p:cNvPr>
          <p:cNvSpPr>
            <a:spLocks noGrp="1"/>
          </p:cNvSpPr>
          <p:nvPr>
            <p:ph idx="1"/>
          </p:nvPr>
        </p:nvSpPr>
        <p:spPr>
          <a:xfrm>
            <a:off x="5893854" y="2181727"/>
            <a:ext cx="2977430" cy="4251158"/>
          </a:xfrm>
          <a:noFill/>
        </p:spPr>
        <p:txBody>
          <a:bodyPr vert="horz" lIns="91440" tIns="45720" rIns="91440" bIns="45720" rtlCol="0">
            <a:normAutofit/>
          </a:bodyPr>
          <a:lstStyle/>
          <a:p>
            <a:pPr marL="0" indent="0">
              <a:buNone/>
            </a:pPr>
            <a:r>
              <a:rPr lang="en-US" sz="2400" dirty="0">
                <a:solidFill>
                  <a:schemeClr val="tx1"/>
                </a:solidFill>
              </a:rPr>
              <a:t>All exterior exposed parts must have nails and staples set and holes must be filled</a:t>
            </a:r>
          </a:p>
        </p:txBody>
      </p:sp>
      <p:sp>
        <p:nvSpPr>
          <p:cNvPr id="9" name="Rectangle 8">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74555"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481" y="640091"/>
            <a:ext cx="469959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nail holes">
            <a:extLst>
              <a:ext uri="{FF2B5EF4-FFF2-40B4-BE49-F238E27FC236}">
                <a16:creationId xmlns:a16="http://schemas.microsoft.com/office/drawing/2014/main" id="{96528D79-D1BF-034C-A1DA-315422036C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40" r="28256" b="1"/>
          <a:stretch/>
        </p:blipFill>
        <p:spPr bwMode="auto">
          <a:xfrm>
            <a:off x="611855" y="804672"/>
            <a:ext cx="4450842" cy="52486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Audio 1">
            <a:hlinkClick r:id="" action="ppaction://media"/>
            <a:extLst>
              <a:ext uri="{FF2B5EF4-FFF2-40B4-BE49-F238E27FC236}">
                <a16:creationId xmlns:a16="http://schemas.microsoft.com/office/drawing/2014/main" id="{D133C4B2-6B14-1542-B661-C3DD049EB6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13243421"/>
      </p:ext>
    </p:extLst>
  </p:cSld>
  <p:clrMapOvr>
    <a:masterClrMapping/>
  </p:clrMapOvr>
  <p:transition advClick="0" advTm="12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722B-4467-5D49-AA5D-6BAAC88C03F6}"/>
              </a:ext>
            </a:extLst>
          </p:cNvPr>
          <p:cNvSpPr>
            <a:spLocks noGrp="1"/>
          </p:cNvSpPr>
          <p:nvPr>
            <p:ph type="title"/>
          </p:nvPr>
        </p:nvSpPr>
        <p:spPr>
          <a:xfrm>
            <a:off x="628650" y="745739"/>
            <a:ext cx="7886700" cy="731045"/>
          </a:xfrm>
        </p:spPr>
        <p:txBody>
          <a:bodyPr>
            <a:normAutofit fontScale="90000"/>
          </a:bodyPr>
          <a:lstStyle/>
          <a:p>
            <a:pPr algn="ctr"/>
            <a:r>
              <a:rPr lang="en-US" dirty="0">
                <a:solidFill>
                  <a:schemeClr val="bg1"/>
                </a:solidFill>
              </a:rPr>
              <a:t>KCMA/ANSI A161.1 Standard – Section 2: </a:t>
            </a:r>
            <a:br>
              <a:rPr lang="en-US" dirty="0">
                <a:solidFill>
                  <a:schemeClr val="bg1"/>
                </a:solidFill>
              </a:rPr>
            </a:br>
            <a:r>
              <a:rPr lang="en-US" dirty="0">
                <a:solidFill>
                  <a:schemeClr val="bg1"/>
                </a:solidFill>
              </a:rPr>
              <a:t>Construction Requirements</a:t>
            </a:r>
          </a:p>
        </p:txBody>
      </p:sp>
      <p:sp>
        <p:nvSpPr>
          <p:cNvPr id="3" name="Content Placeholder 2">
            <a:extLst>
              <a:ext uri="{FF2B5EF4-FFF2-40B4-BE49-F238E27FC236}">
                <a16:creationId xmlns:a16="http://schemas.microsoft.com/office/drawing/2014/main" id="{A0B83CCB-6C2F-8347-8B26-AD4CE012A893}"/>
              </a:ext>
            </a:extLst>
          </p:cNvPr>
          <p:cNvSpPr>
            <a:spLocks noGrp="1"/>
          </p:cNvSpPr>
          <p:nvPr>
            <p:ph idx="1"/>
          </p:nvPr>
        </p:nvSpPr>
        <p:spPr>
          <a:xfrm>
            <a:off x="628650" y="2344494"/>
            <a:ext cx="7886700" cy="2789198"/>
          </a:xfrm>
        </p:spPr>
        <p:txBody>
          <a:bodyPr/>
          <a:lstStyle/>
          <a:p>
            <a:r>
              <a:rPr lang="en-US" dirty="0"/>
              <a:t>All exposed construction joints must be fitted in a manner consistent with specifications</a:t>
            </a:r>
          </a:p>
        </p:txBody>
      </p:sp>
      <p:pic>
        <p:nvPicPr>
          <p:cNvPr id="4" name="Picture 4" descr="DSC_0003">
            <a:extLst>
              <a:ext uri="{FF2B5EF4-FFF2-40B4-BE49-F238E27FC236}">
                <a16:creationId xmlns:a16="http://schemas.microsoft.com/office/drawing/2014/main" id="{C6D67C3F-D6F1-4749-9A24-5389AE1EF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40" y="3346820"/>
            <a:ext cx="3894138" cy="26066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DSC_0005">
            <a:extLst>
              <a:ext uri="{FF2B5EF4-FFF2-40B4-BE49-F238E27FC236}">
                <a16:creationId xmlns:a16="http://schemas.microsoft.com/office/drawing/2014/main" id="{A987ACAD-535B-6943-92C7-7287AD9A31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3260" y="4251325"/>
            <a:ext cx="3873500" cy="259556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3CDFFA15-D193-3043-B4C7-FB282ADBC1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53457858"/>
      </p:ext>
    </p:extLst>
  </p:cSld>
  <p:clrMapOvr>
    <a:masterClrMapping/>
  </p:clrMapOvr>
  <p:transition advClick="0" advTm="27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blue circle with white text&#10;&#10;Description automatically generated">
            <a:extLst>
              <a:ext uri="{FF2B5EF4-FFF2-40B4-BE49-F238E27FC236}">
                <a16:creationId xmlns:a16="http://schemas.microsoft.com/office/drawing/2014/main" id="{07E4A303-37D0-627E-5322-1822B7D3AEE4}"/>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4546842" y="1334642"/>
            <a:ext cx="3227695" cy="3531875"/>
          </a:xfrm>
          <a:prstGeom prst="rect">
            <a:avLst/>
          </a:prstGeom>
        </p:spPr>
      </p:pic>
      <p:sp>
        <p:nvSpPr>
          <p:cNvPr id="5" name="TextBox 4">
            <a:extLst>
              <a:ext uri="{FF2B5EF4-FFF2-40B4-BE49-F238E27FC236}">
                <a16:creationId xmlns:a16="http://schemas.microsoft.com/office/drawing/2014/main" id="{77292BCB-11AE-A7CC-6A57-68870F70A7B4}"/>
              </a:ext>
            </a:extLst>
          </p:cNvPr>
          <p:cNvSpPr txBox="1"/>
          <p:nvPr/>
        </p:nvSpPr>
        <p:spPr>
          <a:xfrm>
            <a:off x="3851392" y="1186005"/>
            <a:ext cx="5404250" cy="4527650"/>
          </a:xfrm>
          <a:prstGeom prst="rect">
            <a:avLst/>
          </a:prstGeom>
          <a:noFill/>
        </p:spPr>
        <p:txBody>
          <a:bodyPr wrap="square" numCol="3">
            <a:spAutoFit/>
          </a:bodyPr>
          <a:lstStyle/>
          <a:p>
            <a:r>
              <a:rPr lang="en-US" sz="750" b="1" dirty="0"/>
              <a:t>Aiga, Inc. </a:t>
            </a:r>
          </a:p>
          <a:p>
            <a:r>
              <a:rPr lang="en-US" sz="750" b="1" dirty="0"/>
              <a:t>All Craft Fabricators, Inc.</a:t>
            </a:r>
          </a:p>
          <a:p>
            <a:r>
              <a:rPr lang="en-US" sz="750" b="1" dirty="0"/>
              <a:t>All Wood Cabinetry</a:t>
            </a:r>
          </a:p>
          <a:p>
            <a:r>
              <a:rPr lang="en-US" sz="750" b="1" dirty="0"/>
              <a:t>Alpine Cabinet Co.</a:t>
            </a:r>
          </a:p>
          <a:p>
            <a:r>
              <a:rPr lang="en-US" sz="750" b="1" dirty="0" err="1"/>
              <a:t>AmberLeaf</a:t>
            </a:r>
            <a:r>
              <a:rPr lang="en-US" sz="750" b="1" dirty="0"/>
              <a:t> Home</a:t>
            </a:r>
          </a:p>
          <a:p>
            <a:r>
              <a:rPr lang="en-US" sz="750" b="1" dirty="0"/>
              <a:t>American </a:t>
            </a:r>
            <a:r>
              <a:rPr lang="en-US" sz="750" b="1" dirty="0" err="1"/>
              <a:t>Woodmark</a:t>
            </a:r>
            <a:r>
              <a:rPr lang="en-US" sz="750" b="1" dirty="0"/>
              <a:t> Corporation*</a:t>
            </a:r>
          </a:p>
          <a:p>
            <a:r>
              <a:rPr lang="en-US" sz="750" b="1" dirty="0"/>
              <a:t>ARC Cabinetry</a:t>
            </a:r>
          </a:p>
          <a:p>
            <a:r>
              <a:rPr lang="en-US" sz="750" b="1" dirty="0" err="1"/>
              <a:t>ArtiCraft</a:t>
            </a:r>
            <a:r>
              <a:rPr lang="en-US" sz="750" b="1" dirty="0"/>
              <a:t> Cabinetry</a:t>
            </a:r>
          </a:p>
          <a:p>
            <a:r>
              <a:rPr lang="en-US" sz="750" b="1" dirty="0" err="1"/>
              <a:t>Astera</a:t>
            </a:r>
            <a:r>
              <a:rPr lang="en-US" sz="750" b="1" dirty="0"/>
              <a:t>, Inc.</a:t>
            </a:r>
          </a:p>
          <a:p>
            <a:r>
              <a:rPr lang="en-US" sz="750" b="1" dirty="0"/>
              <a:t>Auburn Ridge</a:t>
            </a:r>
          </a:p>
          <a:p>
            <a:r>
              <a:rPr lang="en-US" sz="750" b="1" dirty="0" err="1"/>
              <a:t>AyA</a:t>
            </a:r>
            <a:r>
              <a:rPr lang="en-US" sz="750" b="1" dirty="0"/>
              <a:t> Kitchens and Baths, Ltd.</a:t>
            </a:r>
          </a:p>
          <a:p>
            <a:r>
              <a:rPr lang="en-US" sz="750" b="1" dirty="0"/>
              <a:t>Barbosa Cabinets, Inc.</a:t>
            </a:r>
          </a:p>
          <a:p>
            <a:r>
              <a:rPr lang="en-US" sz="750" b="1" dirty="0"/>
              <a:t>Bass Cabinet Mfg., Inc.</a:t>
            </a:r>
          </a:p>
          <a:p>
            <a:r>
              <a:rPr lang="en-US" sz="750" b="1" dirty="0"/>
              <a:t>Bellmont Cabinet Company</a:t>
            </a:r>
          </a:p>
          <a:p>
            <a:r>
              <a:rPr lang="en-US" sz="750" b="1" dirty="0"/>
              <a:t>Benedettini Cabinetry</a:t>
            </a:r>
          </a:p>
          <a:p>
            <a:r>
              <a:rPr lang="en-US" sz="750" b="1" dirty="0"/>
              <a:t>Best Cabinet &amp; Granite Supply</a:t>
            </a:r>
          </a:p>
          <a:p>
            <a:r>
              <a:rPr lang="en-US" sz="750" b="1" dirty="0"/>
              <a:t>Bishop Cabinets, Inc.</a:t>
            </a:r>
          </a:p>
          <a:p>
            <a:r>
              <a:rPr lang="en-US" sz="750" b="1" dirty="0"/>
              <a:t>Blue Valley Cabinets</a:t>
            </a:r>
          </a:p>
          <a:p>
            <a:r>
              <a:rPr lang="en-US" sz="750" b="1" dirty="0"/>
              <a:t>Brighton Cabinetry, Inc.</a:t>
            </a:r>
          </a:p>
          <a:p>
            <a:r>
              <a:rPr lang="en-US" sz="750" b="1" dirty="0"/>
              <a:t>Cabinet Craft, LLC</a:t>
            </a:r>
          </a:p>
          <a:p>
            <a:r>
              <a:rPr lang="en-US" sz="750" b="1" dirty="0"/>
              <a:t>Cabinetry by Karman</a:t>
            </a:r>
          </a:p>
          <a:p>
            <a:r>
              <a:rPr lang="en-US" sz="750" b="1" dirty="0"/>
              <a:t>Cabinets Northwest Corporation</a:t>
            </a:r>
          </a:p>
          <a:p>
            <a:r>
              <a:rPr lang="en-US" sz="750" b="1" dirty="0"/>
              <a:t>Camel City</a:t>
            </a:r>
          </a:p>
          <a:p>
            <a:r>
              <a:rPr lang="en-US" sz="750" b="1" dirty="0"/>
              <a:t>Canyon Creek Cabinet Company</a:t>
            </a:r>
          </a:p>
          <a:p>
            <a:r>
              <a:rPr lang="en-US" sz="750" b="1" dirty="0"/>
              <a:t>Cober Cabinets</a:t>
            </a:r>
          </a:p>
          <a:p>
            <a:r>
              <a:rPr lang="en-US" sz="750" b="1" dirty="0"/>
              <a:t>Commodore Homes</a:t>
            </a:r>
          </a:p>
          <a:p>
            <a:r>
              <a:rPr lang="en-US" sz="750" b="1" dirty="0"/>
              <a:t>Cosmo Cabinets</a:t>
            </a:r>
          </a:p>
          <a:p>
            <a:r>
              <a:rPr lang="en-US" sz="750" b="1" dirty="0"/>
              <a:t>Countryside Cabinets</a:t>
            </a:r>
          </a:p>
          <a:p>
            <a:r>
              <a:rPr lang="en-US" sz="750" b="1" dirty="0"/>
              <a:t>Craft 33 Famous Supply</a:t>
            </a:r>
          </a:p>
          <a:p>
            <a:r>
              <a:rPr lang="en-US" sz="750" b="1" dirty="0"/>
              <a:t>Crotone Kitchens</a:t>
            </a:r>
          </a:p>
          <a:p>
            <a:r>
              <a:rPr lang="en-US" sz="750" b="1" dirty="0"/>
              <a:t>Cuisine </a:t>
            </a:r>
            <a:r>
              <a:rPr lang="en-US" sz="750" b="1" dirty="0" err="1"/>
              <a:t>Ideale</a:t>
            </a:r>
            <a:endParaRPr lang="en-US" sz="750" b="1" dirty="0"/>
          </a:p>
          <a:p>
            <a:r>
              <a:rPr lang="en-US" sz="750" b="1" dirty="0"/>
              <a:t>D12 Commercial Interiors</a:t>
            </a:r>
          </a:p>
          <a:p>
            <a:r>
              <a:rPr lang="en-US" sz="750" b="1" dirty="0"/>
              <a:t>DDN Interior Supply</a:t>
            </a:r>
          </a:p>
          <a:p>
            <a:r>
              <a:rPr lang="en-US" sz="750" b="1" dirty="0"/>
              <a:t>Designers Choice Kitchen TX, LLC</a:t>
            </a:r>
          </a:p>
          <a:p>
            <a:r>
              <a:rPr lang="en-US" sz="750" b="1" dirty="0"/>
              <a:t>DL Space</a:t>
            </a:r>
          </a:p>
          <a:p>
            <a:r>
              <a:rPr lang="en-US" sz="750" b="1" dirty="0"/>
              <a:t>Dudley Cabinets, Inc.</a:t>
            </a:r>
          </a:p>
          <a:p>
            <a:r>
              <a:rPr lang="en-US" sz="750" b="1" dirty="0" err="1"/>
              <a:t>EcoWood</a:t>
            </a:r>
            <a:r>
              <a:rPr lang="en-US" sz="750" b="1" dirty="0"/>
              <a:t> Cabinetry</a:t>
            </a:r>
          </a:p>
          <a:p>
            <a:r>
              <a:rPr lang="en-US" sz="750" b="1" dirty="0"/>
              <a:t>Euro-Rite Cabinets Ltd.</a:t>
            </a:r>
          </a:p>
          <a:p>
            <a:r>
              <a:rPr lang="en-US" sz="750" b="1" dirty="0"/>
              <a:t>Evans Cabinet Corp.</a:t>
            </a:r>
          </a:p>
          <a:p>
            <a:r>
              <a:rPr lang="en-US" sz="750" b="1" dirty="0"/>
              <a:t>Everything Building Products</a:t>
            </a:r>
          </a:p>
          <a:p>
            <a:r>
              <a:rPr lang="en-US" sz="750" b="1" dirty="0"/>
              <a:t>Fowler Cabinet Company, Inc.</a:t>
            </a:r>
          </a:p>
          <a:p>
            <a:r>
              <a:rPr lang="en-US" sz="750" b="1" dirty="0"/>
              <a:t>Green Forest Cabinetry</a:t>
            </a:r>
          </a:p>
          <a:p>
            <a:r>
              <a:rPr lang="en-US" sz="750" b="1" dirty="0"/>
              <a:t>Greenline Supplies &amp; Services</a:t>
            </a:r>
          </a:p>
          <a:p>
            <a:r>
              <a:rPr lang="en-US" sz="750" b="1" dirty="0"/>
              <a:t>Hagerstown Kitchens, Inc.</a:t>
            </a:r>
          </a:p>
          <a:p>
            <a:r>
              <a:rPr lang="en-US" sz="750" b="1" dirty="0"/>
              <a:t>Halkett Woodworking Inc.</a:t>
            </a:r>
          </a:p>
          <a:p>
            <a:r>
              <a:rPr lang="en-US" sz="750" b="1" dirty="0"/>
              <a:t>Highland Cabinetry</a:t>
            </a:r>
          </a:p>
          <a:p>
            <a:r>
              <a:rPr lang="en-US" sz="750" b="1" dirty="0"/>
              <a:t>Innovation Cabinetry</a:t>
            </a:r>
          </a:p>
          <a:p>
            <a:r>
              <a:rPr lang="en-US" sz="750" b="1" dirty="0"/>
              <a:t>Island Home Building Materials</a:t>
            </a:r>
          </a:p>
          <a:p>
            <a:r>
              <a:rPr lang="en-US" sz="750" b="1" dirty="0"/>
              <a:t>J&amp;K Cabinetry - Georgia</a:t>
            </a:r>
          </a:p>
          <a:p>
            <a:r>
              <a:rPr lang="en-US" sz="750" b="1" dirty="0"/>
              <a:t>JCW Company</a:t>
            </a:r>
          </a:p>
          <a:p>
            <a:r>
              <a:rPr lang="en-US" sz="750" b="1" dirty="0"/>
              <a:t>JS International, Inc.</a:t>
            </a:r>
          </a:p>
          <a:p>
            <a:r>
              <a:rPr lang="en-US" sz="750" b="1" dirty="0"/>
              <a:t>Kent Moore Cabinets, Ltd.</a:t>
            </a:r>
          </a:p>
          <a:p>
            <a:r>
              <a:rPr lang="en-US" sz="750" b="1" dirty="0"/>
              <a:t>Kitchen Cabinet Distributors</a:t>
            </a:r>
          </a:p>
          <a:p>
            <a:r>
              <a:rPr lang="en-US" sz="750" b="1" dirty="0"/>
              <a:t>Kitchen Cabinets, Inc.</a:t>
            </a:r>
          </a:p>
          <a:p>
            <a:r>
              <a:rPr lang="en-US" sz="750" b="1" dirty="0"/>
              <a:t>Kitchen </a:t>
            </a:r>
            <a:r>
              <a:rPr lang="en-US" sz="750" b="1" dirty="0" err="1"/>
              <a:t>Kompact</a:t>
            </a:r>
            <a:r>
              <a:rPr lang="en-US" sz="750" b="1" dirty="0"/>
              <a:t>, Inc.</a:t>
            </a:r>
          </a:p>
          <a:p>
            <a:r>
              <a:rPr lang="en-US" sz="750" b="1" dirty="0"/>
              <a:t>Kith Kitchens, LLC</a:t>
            </a:r>
          </a:p>
          <a:p>
            <a:r>
              <a:rPr lang="en-US" sz="750" b="1" dirty="0"/>
              <a:t>Koch &amp; Co., Inc.</a:t>
            </a:r>
          </a:p>
          <a:p>
            <a:r>
              <a:rPr lang="en-US" sz="750" b="1" dirty="0" err="1"/>
              <a:t>Kountry</a:t>
            </a:r>
            <a:r>
              <a:rPr lang="en-US" sz="750" b="1" dirty="0"/>
              <a:t> Wood Products, LLC</a:t>
            </a:r>
          </a:p>
          <a:p>
            <a:r>
              <a:rPr lang="en-US" sz="750" b="1" dirty="0"/>
              <a:t>Kunal Kitchens LLC</a:t>
            </a:r>
          </a:p>
          <a:p>
            <a:r>
              <a:rPr lang="en-US" sz="750" b="1" dirty="0" err="1"/>
              <a:t>Lanz</a:t>
            </a:r>
            <a:r>
              <a:rPr lang="en-US" sz="750" b="1" dirty="0"/>
              <a:t> Cabinet Shop, Inc.</a:t>
            </a:r>
          </a:p>
          <a:p>
            <a:r>
              <a:rPr lang="en-US" sz="750" b="1" dirty="0" err="1"/>
              <a:t>Leedo</a:t>
            </a:r>
            <a:r>
              <a:rPr lang="en-US" sz="750" b="1" dirty="0"/>
              <a:t> Manufacturing Co., L.P.</a:t>
            </a:r>
          </a:p>
          <a:p>
            <a:r>
              <a:rPr lang="en-US" sz="750" b="1" dirty="0"/>
              <a:t>Legacy Cabinets, Inc.</a:t>
            </a:r>
          </a:p>
          <a:p>
            <a:r>
              <a:rPr lang="en-US" sz="750" b="1" dirty="0"/>
              <a:t>Legacy Crafted Cabinets</a:t>
            </a:r>
          </a:p>
          <a:p>
            <a:r>
              <a:rPr lang="en-US" sz="750" b="1" dirty="0" err="1"/>
              <a:t>LifeArt</a:t>
            </a:r>
            <a:r>
              <a:rPr lang="en-US" sz="750" b="1" dirty="0"/>
              <a:t> Cabinetry</a:t>
            </a:r>
          </a:p>
          <a:p>
            <a:r>
              <a:rPr lang="en-US" sz="750" b="1" dirty="0" err="1"/>
              <a:t>Luban</a:t>
            </a:r>
            <a:r>
              <a:rPr lang="en-US" sz="750" b="1" dirty="0"/>
              <a:t> Cabinetry, Inc.</a:t>
            </a:r>
          </a:p>
          <a:p>
            <a:r>
              <a:rPr lang="en-US" sz="750" b="1" dirty="0"/>
              <a:t>Magnolia Cabinetry</a:t>
            </a:r>
          </a:p>
          <a:p>
            <a:r>
              <a:rPr lang="en-US" sz="750" b="1" dirty="0" err="1"/>
              <a:t>Markay</a:t>
            </a:r>
            <a:r>
              <a:rPr lang="en-US" sz="750" b="1" dirty="0"/>
              <a:t> Cabinets</a:t>
            </a:r>
          </a:p>
          <a:p>
            <a:r>
              <a:rPr lang="en-US" sz="750" b="1" dirty="0"/>
              <a:t>Marsh Furniture Company</a:t>
            </a:r>
          </a:p>
          <a:p>
            <a:r>
              <a:rPr lang="en-US" sz="750" b="1" dirty="0" err="1"/>
              <a:t>MasterBrand</a:t>
            </a:r>
            <a:r>
              <a:rPr lang="en-US" sz="750" b="1" dirty="0"/>
              <a:t>/</a:t>
            </a:r>
            <a:r>
              <a:rPr lang="en-US" sz="750" b="1" dirty="0" err="1"/>
              <a:t>KitchenCraft</a:t>
            </a:r>
            <a:r>
              <a:rPr lang="en-US" sz="750" b="1" dirty="0"/>
              <a:t> Cabinetry*</a:t>
            </a:r>
          </a:p>
          <a:p>
            <a:r>
              <a:rPr lang="en-US" sz="750" b="1" dirty="0" err="1"/>
              <a:t>MasterBrand</a:t>
            </a:r>
            <a:r>
              <a:rPr lang="en-US" sz="750" b="1" dirty="0"/>
              <a:t>/Omega Cabinetry*</a:t>
            </a:r>
          </a:p>
          <a:p>
            <a:r>
              <a:rPr lang="en-US" sz="750" b="1" dirty="0" err="1"/>
              <a:t>MasterBrand</a:t>
            </a:r>
            <a:r>
              <a:rPr lang="en-US" sz="750" b="1" dirty="0"/>
              <a:t>/Starmark Cabinetry*</a:t>
            </a:r>
          </a:p>
          <a:p>
            <a:r>
              <a:rPr lang="en-US" sz="750" b="1" dirty="0" err="1"/>
              <a:t>MasterBrand</a:t>
            </a:r>
            <a:r>
              <a:rPr lang="en-US" sz="750" b="1" dirty="0"/>
              <a:t> Cabinets, Inc.*</a:t>
            </a:r>
          </a:p>
          <a:p>
            <a:r>
              <a:rPr lang="en-US" sz="750" b="1" dirty="0" err="1"/>
              <a:t>MasterBuilt</a:t>
            </a:r>
            <a:r>
              <a:rPr lang="en-US" sz="750" b="1" dirty="0"/>
              <a:t> Cabinets</a:t>
            </a:r>
          </a:p>
          <a:p>
            <a:r>
              <a:rPr lang="en-US" sz="750" b="1" dirty="0"/>
              <a:t>Metropolitan Cabinets &amp; Countertops</a:t>
            </a:r>
          </a:p>
          <a:p>
            <a:r>
              <a:rPr lang="en-US" sz="750" b="1" dirty="0"/>
              <a:t>MFS Supply</a:t>
            </a:r>
          </a:p>
          <a:p>
            <a:r>
              <a:rPr lang="en-US" sz="750" b="1" dirty="0"/>
              <a:t>Michigan Woodwork, LLC</a:t>
            </a:r>
          </a:p>
          <a:p>
            <a:r>
              <a:rPr lang="en-US" sz="750" b="1" dirty="0"/>
              <a:t>Mid-America Cabinets, Inc.</a:t>
            </a:r>
          </a:p>
          <a:p>
            <a:r>
              <a:rPr lang="en-US" sz="750" b="1" dirty="0" err="1"/>
              <a:t>Monschein</a:t>
            </a:r>
            <a:r>
              <a:rPr lang="en-US" sz="750" b="1" dirty="0"/>
              <a:t> Industries, Inc.</a:t>
            </a:r>
          </a:p>
          <a:p>
            <a:r>
              <a:rPr lang="en-US" sz="750" b="1" dirty="0"/>
              <a:t>Multi-Housing Depot</a:t>
            </a:r>
          </a:p>
          <a:p>
            <a:r>
              <a:rPr lang="en-US" sz="750" b="1" dirty="0"/>
              <a:t>Nations Cabinetry</a:t>
            </a:r>
          </a:p>
          <a:p>
            <a:r>
              <a:rPr lang="en-US" sz="750" b="1" dirty="0" err="1"/>
              <a:t>Normac</a:t>
            </a:r>
            <a:r>
              <a:rPr lang="en-US" sz="750" b="1" dirty="0"/>
              <a:t> Kitchens, Inc.</a:t>
            </a:r>
          </a:p>
          <a:p>
            <a:r>
              <a:rPr lang="en-US" sz="750" b="1" dirty="0"/>
              <a:t>Panda Kitchen &amp; Bath</a:t>
            </a:r>
          </a:p>
          <a:p>
            <a:r>
              <a:rPr lang="en-US" sz="750" b="1" dirty="0"/>
              <a:t>Preferred Cabinet Solutions</a:t>
            </a:r>
          </a:p>
          <a:p>
            <a:r>
              <a:rPr lang="en-US" sz="750" b="1" dirty="0" err="1"/>
              <a:t>ProCraft</a:t>
            </a:r>
            <a:r>
              <a:rPr lang="en-US" sz="750" b="1" dirty="0"/>
              <a:t> Cabinetry</a:t>
            </a:r>
          </a:p>
          <a:p>
            <a:r>
              <a:rPr lang="en-US" sz="750" b="1" dirty="0" err="1"/>
              <a:t>ProCraft</a:t>
            </a:r>
            <a:r>
              <a:rPr lang="en-US" sz="750" b="1" dirty="0"/>
              <a:t> Cabinetry Chicago</a:t>
            </a:r>
          </a:p>
          <a:p>
            <a:r>
              <a:rPr lang="en-US" sz="750" b="1" dirty="0"/>
              <a:t>Prodigy Cabinetry</a:t>
            </a:r>
          </a:p>
          <a:p>
            <a:r>
              <a:rPr lang="en-US" sz="750" b="1" dirty="0"/>
              <a:t>Regent Cabinets, LLC</a:t>
            </a:r>
          </a:p>
          <a:p>
            <a:r>
              <a:rPr lang="en-US" sz="750" b="1" dirty="0"/>
              <a:t>Republic Elite Multifamily Interiors</a:t>
            </a:r>
          </a:p>
          <a:p>
            <a:r>
              <a:rPr lang="en-US" sz="750" b="1" dirty="0" err="1"/>
              <a:t>RiverRun</a:t>
            </a:r>
            <a:r>
              <a:rPr lang="en-US" sz="750" b="1" dirty="0"/>
              <a:t> Cabinetry</a:t>
            </a:r>
          </a:p>
          <a:p>
            <a:r>
              <a:rPr lang="en-US" sz="750" b="1" dirty="0"/>
              <a:t>ROC Cabinetry</a:t>
            </a:r>
          </a:p>
          <a:p>
            <a:r>
              <a:rPr lang="en-US" sz="750" b="1" dirty="0"/>
              <a:t>Rosebud Wood Products, Inc.</a:t>
            </a:r>
          </a:p>
          <a:p>
            <a:r>
              <a:rPr lang="en-US" sz="750" b="1" dirty="0"/>
              <a:t>Saco Industries, Inc.</a:t>
            </a:r>
          </a:p>
          <a:p>
            <a:r>
              <a:rPr lang="en-US" sz="750" b="1" dirty="0"/>
              <a:t>Sauder Cabinetry</a:t>
            </a:r>
          </a:p>
          <a:p>
            <a:r>
              <a:rPr lang="en-US" sz="750" b="1" dirty="0" err="1"/>
              <a:t>Schult</a:t>
            </a:r>
            <a:r>
              <a:rPr lang="en-US" sz="750" b="1" dirty="0"/>
              <a:t> Homes</a:t>
            </a:r>
          </a:p>
          <a:p>
            <a:r>
              <a:rPr lang="en-US" sz="750" b="1" dirty="0"/>
              <a:t>Shark Cabinet Inc.</a:t>
            </a:r>
          </a:p>
          <a:p>
            <a:r>
              <a:rPr lang="en-US" sz="750" b="1" dirty="0"/>
              <a:t>Showplace Cabinetry</a:t>
            </a:r>
          </a:p>
          <a:p>
            <a:r>
              <a:rPr lang="en-US" sz="750" b="1" dirty="0" err="1"/>
              <a:t>Sitraco</a:t>
            </a:r>
            <a:endParaRPr lang="en-US" sz="750" b="1" dirty="0"/>
          </a:p>
          <a:p>
            <a:r>
              <a:rPr lang="en-US" sz="750" b="1" dirty="0"/>
              <a:t>Skyline Cabinetry</a:t>
            </a:r>
          </a:p>
          <a:p>
            <a:r>
              <a:rPr lang="en-US" sz="750" b="1" dirty="0" err="1"/>
              <a:t>Spraggins</a:t>
            </a:r>
            <a:r>
              <a:rPr lang="en-US" sz="750" b="1" dirty="0"/>
              <a:t>, Inc.</a:t>
            </a:r>
          </a:p>
          <a:p>
            <a:r>
              <a:rPr lang="en-US" sz="750" b="1" dirty="0"/>
              <a:t>St. Martin America</a:t>
            </a:r>
          </a:p>
          <a:p>
            <a:r>
              <a:rPr lang="en-US" sz="750" b="1" dirty="0"/>
              <a:t>Tribeca Cabinetry</a:t>
            </a:r>
          </a:p>
          <a:p>
            <a:r>
              <a:rPr lang="en-US" sz="750" b="1" dirty="0"/>
              <a:t>United Finishers International, Inc.</a:t>
            </a:r>
          </a:p>
          <a:p>
            <a:r>
              <a:rPr lang="en-US" sz="750" b="1" dirty="0"/>
              <a:t>Wellborn Cabinet, Inc.</a:t>
            </a:r>
          </a:p>
          <a:p>
            <a:r>
              <a:rPr lang="en-US" sz="750" b="1" dirty="0"/>
              <a:t>Western Cabinets, Inc. dba Woodmont Cabinetry</a:t>
            </a:r>
          </a:p>
          <a:p>
            <a:r>
              <a:rPr lang="en-US" sz="750" b="1" dirty="0"/>
              <a:t>WF Cabinetry</a:t>
            </a:r>
          </a:p>
          <a:p>
            <a:r>
              <a:rPr lang="en-US" sz="750" b="1" dirty="0" err="1"/>
              <a:t>Woodcase</a:t>
            </a:r>
            <a:r>
              <a:rPr lang="en-US" sz="750" b="1" dirty="0"/>
              <a:t> Fine Cabinetry, Inc.</a:t>
            </a:r>
          </a:p>
          <a:p>
            <a:r>
              <a:rPr lang="en-US" sz="750" b="1" dirty="0" err="1"/>
              <a:t>WoodConcept</a:t>
            </a:r>
            <a:r>
              <a:rPr lang="en-US" sz="750" b="1" dirty="0"/>
              <a:t> Cabinetry, LLC</a:t>
            </a:r>
          </a:p>
          <a:p>
            <a:r>
              <a:rPr lang="en-US" sz="750" b="1" dirty="0"/>
              <a:t>Wren Kitchens</a:t>
            </a:r>
          </a:p>
          <a:p>
            <a:r>
              <a:rPr lang="en-US" sz="750" b="1" dirty="0" err="1"/>
              <a:t>Zbom</a:t>
            </a:r>
            <a:r>
              <a:rPr lang="en-US" sz="750" b="1" dirty="0"/>
              <a:t> Cabinets Corp</a:t>
            </a:r>
          </a:p>
        </p:txBody>
      </p:sp>
      <p:sp>
        <p:nvSpPr>
          <p:cNvPr id="6" name="TextBox 5">
            <a:extLst>
              <a:ext uri="{FF2B5EF4-FFF2-40B4-BE49-F238E27FC236}">
                <a16:creationId xmlns:a16="http://schemas.microsoft.com/office/drawing/2014/main" id="{CF872AEF-6B66-B95E-6041-62F52042EE8B}"/>
              </a:ext>
            </a:extLst>
          </p:cNvPr>
          <p:cNvSpPr txBox="1"/>
          <p:nvPr/>
        </p:nvSpPr>
        <p:spPr>
          <a:xfrm>
            <a:off x="7774537" y="5753990"/>
            <a:ext cx="1093569" cy="196208"/>
          </a:xfrm>
          <a:prstGeom prst="rect">
            <a:avLst/>
          </a:prstGeom>
          <a:noFill/>
        </p:spPr>
        <p:txBody>
          <a:bodyPr wrap="none" rtlCol="0">
            <a:spAutoFit/>
          </a:bodyPr>
          <a:lstStyle/>
          <a:p>
            <a:r>
              <a:rPr lang="en-US" sz="675" dirty="0"/>
              <a:t>*Testing into the program</a:t>
            </a:r>
          </a:p>
        </p:txBody>
      </p:sp>
      <p:pic>
        <p:nvPicPr>
          <p:cNvPr id="9" name="Picture 8">
            <a:extLst>
              <a:ext uri="{FF2B5EF4-FFF2-40B4-BE49-F238E27FC236}">
                <a16:creationId xmlns:a16="http://schemas.microsoft.com/office/drawing/2014/main" id="{5A8750B8-438C-6E10-7EB9-F22E8EA149F7}"/>
              </a:ext>
            </a:extLst>
          </p:cNvPr>
          <p:cNvPicPr>
            <a:picLocks noChangeAspect="1"/>
          </p:cNvPicPr>
          <p:nvPr/>
        </p:nvPicPr>
        <p:blipFill>
          <a:blip r:embed="rId3"/>
          <a:stretch>
            <a:fillRect/>
          </a:stretch>
        </p:blipFill>
        <p:spPr>
          <a:xfrm>
            <a:off x="201129" y="3441205"/>
            <a:ext cx="3431191" cy="1125964"/>
          </a:xfrm>
          <a:prstGeom prst="rect">
            <a:avLst/>
          </a:prstGeom>
        </p:spPr>
      </p:pic>
    </p:spTree>
    <p:extLst>
      <p:ext uri="{BB962C8B-B14F-4D97-AF65-F5344CB8AC3E}">
        <p14:creationId xmlns:p14="http://schemas.microsoft.com/office/powerpoint/2010/main" val="3047933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7463-5F07-0D4F-BC91-49DCCF1CD933}"/>
              </a:ext>
            </a:extLst>
          </p:cNvPr>
          <p:cNvSpPr>
            <a:spLocks noGrp="1"/>
          </p:cNvSpPr>
          <p:nvPr>
            <p:ph type="title"/>
          </p:nvPr>
        </p:nvSpPr>
        <p:spPr>
          <a:xfrm>
            <a:off x="-123566" y="273342"/>
            <a:ext cx="4757351" cy="1325563"/>
          </a:xfrm>
        </p:spPr>
        <p:txBody>
          <a:bodyPr vert="horz" lIns="91440" tIns="45720" rIns="91440" bIns="45720" rtlCol="0" anchor="ctr">
            <a:noAutofit/>
          </a:bodyPr>
          <a:lstStyle/>
          <a:p>
            <a:pPr algn="ctr"/>
            <a:r>
              <a:rPr lang="en-US" sz="2400" dirty="0">
                <a:solidFill>
                  <a:schemeClr val="tx1"/>
                </a:solidFill>
              </a:rPr>
              <a:t>KCMA/ANSI A161.1 Standard</a:t>
            </a:r>
            <a:r>
              <a:rPr lang="en-US" sz="2400" dirty="0">
                <a:solidFill>
                  <a:schemeClr val="bg1"/>
                </a:solidFill>
              </a:rPr>
              <a:t> </a:t>
            </a:r>
            <a:r>
              <a:rPr lang="en-US" sz="2400" dirty="0">
                <a:solidFill>
                  <a:schemeClr val="tx1"/>
                </a:solidFill>
              </a:rPr>
              <a:t>– </a:t>
            </a:r>
            <a:br>
              <a:rPr lang="en-US" sz="2400" dirty="0">
                <a:solidFill>
                  <a:schemeClr val="tx1"/>
                </a:solidFill>
              </a:rPr>
            </a:br>
            <a:r>
              <a:rPr lang="en-US" sz="2400" dirty="0">
                <a:solidFill>
                  <a:schemeClr val="tx1"/>
                </a:solidFill>
              </a:rPr>
              <a:t>Section 2: </a:t>
            </a:r>
            <a:br>
              <a:rPr lang="en-US" sz="2400" dirty="0">
                <a:solidFill>
                  <a:schemeClr val="tx1"/>
                </a:solidFill>
              </a:rPr>
            </a:br>
            <a:r>
              <a:rPr lang="en-US" sz="2400" dirty="0">
                <a:solidFill>
                  <a:schemeClr val="tx1"/>
                </a:solidFill>
              </a:rPr>
              <a:t>Construction Requirements</a:t>
            </a:r>
          </a:p>
        </p:txBody>
      </p:sp>
      <p:sp>
        <p:nvSpPr>
          <p:cNvPr id="3" name="Content Placeholder 2">
            <a:extLst>
              <a:ext uri="{FF2B5EF4-FFF2-40B4-BE49-F238E27FC236}">
                <a16:creationId xmlns:a16="http://schemas.microsoft.com/office/drawing/2014/main" id="{0E8A2A87-7E68-C74B-8C49-069F929A83EF}"/>
              </a:ext>
            </a:extLst>
          </p:cNvPr>
          <p:cNvSpPr>
            <a:spLocks noGrp="1"/>
          </p:cNvSpPr>
          <p:nvPr>
            <p:ph idx="1"/>
          </p:nvPr>
        </p:nvSpPr>
        <p:spPr>
          <a:xfrm>
            <a:off x="171920" y="2371558"/>
            <a:ext cx="4186989" cy="3181684"/>
          </a:xfrm>
        </p:spPr>
        <p:txBody>
          <a:bodyPr vert="horz" lIns="91440" tIns="45720" rIns="91440" bIns="45720" rtlCol="0" anchor="t">
            <a:normAutofit/>
          </a:bodyPr>
          <a:lstStyle/>
          <a:p>
            <a:r>
              <a:rPr lang="en-US" sz="2400" dirty="0">
                <a:solidFill>
                  <a:schemeClr val="bg1"/>
                </a:solidFill>
              </a:rPr>
              <a:t>Exposed cabinet hardware must comply with Builders Hardware Manufacturing Association finishing standards</a:t>
            </a:r>
          </a:p>
        </p:txBody>
      </p:sp>
      <p:sp>
        <p:nvSpPr>
          <p:cNvPr id="9"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413" y="0"/>
            <a:ext cx="4629587"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PR07003">
            <a:extLst>
              <a:ext uri="{FF2B5EF4-FFF2-40B4-BE49-F238E27FC236}">
                <a16:creationId xmlns:a16="http://schemas.microsoft.com/office/drawing/2014/main" id="{68CB0306-3C90-084D-BD00-3893F0CF7A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50" r="8708"/>
          <a:stretch/>
        </p:blipFill>
        <p:spPr bwMode="auto">
          <a:xfrm>
            <a:off x="4625884" y="10"/>
            <a:ext cx="4518116"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2C759B8D-3679-934E-A066-A692607BF8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46820677"/>
      </p:ext>
    </p:extLst>
  </p:cSld>
  <p:clrMapOvr>
    <a:overrideClrMapping bg1="dk1" tx1="lt1" bg2="dk2" tx2="lt2" accent1="accent1" accent2="accent2" accent3="accent3" accent4="accent4" accent5="accent5" accent6="accent6" hlink="hlink" folHlink="folHlink"/>
  </p:clrMapOvr>
  <p:transition advClick="0" advTm="20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E39F-DF91-EF46-A3A8-37370AB79DED}"/>
              </a:ext>
            </a:extLst>
          </p:cNvPr>
          <p:cNvSpPr>
            <a:spLocks noGrp="1"/>
          </p:cNvSpPr>
          <p:nvPr>
            <p:ph type="title"/>
          </p:nvPr>
        </p:nvSpPr>
        <p:spPr>
          <a:xfrm>
            <a:off x="628650" y="745739"/>
            <a:ext cx="7886700" cy="731045"/>
          </a:xfrm>
        </p:spPr>
        <p:txBody>
          <a:bodyPr>
            <a:normAutofit fontScale="90000"/>
          </a:bodyPr>
          <a:lstStyle/>
          <a:p>
            <a:pPr algn="ctr"/>
            <a:r>
              <a:rPr lang="en-US" dirty="0">
                <a:solidFill>
                  <a:schemeClr val="bg1"/>
                </a:solidFill>
              </a:rPr>
              <a:t>KCMA/ANSI A161.1 Standard – Section 5: </a:t>
            </a:r>
            <a:br>
              <a:rPr lang="en-US" dirty="0">
                <a:solidFill>
                  <a:schemeClr val="bg1"/>
                </a:solidFill>
              </a:rPr>
            </a:br>
            <a:r>
              <a:rPr lang="en-US" dirty="0">
                <a:solidFill>
                  <a:schemeClr val="bg1"/>
                </a:solidFill>
              </a:rPr>
              <a:t>Structural Tests</a:t>
            </a:r>
          </a:p>
        </p:txBody>
      </p:sp>
      <p:sp>
        <p:nvSpPr>
          <p:cNvPr id="3" name="Content Placeholder 2">
            <a:extLst>
              <a:ext uri="{FF2B5EF4-FFF2-40B4-BE49-F238E27FC236}">
                <a16:creationId xmlns:a16="http://schemas.microsoft.com/office/drawing/2014/main" id="{02DA318B-7467-BF49-8771-6160A703BF9D}"/>
              </a:ext>
            </a:extLst>
          </p:cNvPr>
          <p:cNvSpPr>
            <a:spLocks noGrp="1"/>
          </p:cNvSpPr>
          <p:nvPr>
            <p:ph idx="1"/>
          </p:nvPr>
        </p:nvSpPr>
        <p:spPr>
          <a:xfrm>
            <a:off x="629841" y="2438400"/>
            <a:ext cx="7886700" cy="3673861"/>
          </a:xfrm>
        </p:spPr>
        <p:txBody>
          <a:bodyPr/>
          <a:lstStyle/>
          <a:p>
            <a:r>
              <a:rPr lang="en-US" dirty="0"/>
              <a:t>5.1 – Static Load Shelves &amp; Bottom</a:t>
            </a:r>
          </a:p>
          <a:p>
            <a:r>
              <a:rPr lang="en-US" dirty="0"/>
              <a:t>5.2 – Wall Load</a:t>
            </a:r>
          </a:p>
          <a:p>
            <a:r>
              <a:rPr lang="en-US" dirty="0"/>
              <a:t>5.3 – Base Front Joint Load</a:t>
            </a:r>
          </a:p>
          <a:p>
            <a:r>
              <a:rPr lang="en-US" dirty="0"/>
              <a:t>5.4 – Impact on Shelves, Cabinet Bottoms and Drawer Bottoms</a:t>
            </a:r>
          </a:p>
          <a:p>
            <a:r>
              <a:rPr lang="en-US" dirty="0"/>
              <a:t>5.5 – Impact on Base Door</a:t>
            </a:r>
          </a:p>
        </p:txBody>
      </p:sp>
      <p:pic>
        <p:nvPicPr>
          <p:cNvPr id="4" name="Audio 2">
            <a:hlinkClick r:id="" action="ppaction://media"/>
            <a:extLst>
              <a:ext uri="{FF2B5EF4-FFF2-40B4-BE49-F238E27FC236}">
                <a16:creationId xmlns:a16="http://schemas.microsoft.com/office/drawing/2014/main" id="{7FE3A704-4696-2B40-862C-8E25432489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00534507"/>
      </p:ext>
    </p:extLst>
  </p:cSld>
  <p:clrMapOvr>
    <a:masterClrMapping/>
  </p:clrMapOvr>
  <p:transition advClick="0" advTm="186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5B44-6B93-326A-151E-D946687D9FC8}"/>
              </a:ext>
            </a:extLst>
          </p:cNvPr>
          <p:cNvSpPr>
            <a:spLocks noGrp="1"/>
          </p:cNvSpPr>
          <p:nvPr>
            <p:ph type="title"/>
          </p:nvPr>
        </p:nvSpPr>
        <p:spPr/>
        <p:txBody>
          <a:bodyPr/>
          <a:lstStyle/>
          <a:p>
            <a:r>
              <a:rPr lang="en-US" dirty="0"/>
              <a:t>Poll Time!</a:t>
            </a:r>
          </a:p>
        </p:txBody>
      </p:sp>
      <p:sp>
        <p:nvSpPr>
          <p:cNvPr id="3" name="Content Placeholder 2">
            <a:extLst>
              <a:ext uri="{FF2B5EF4-FFF2-40B4-BE49-F238E27FC236}">
                <a16:creationId xmlns:a16="http://schemas.microsoft.com/office/drawing/2014/main" id="{6EA44D4A-BCD4-69BF-3601-64864949E3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14643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E227C-CCC2-A847-8B04-C701CF38C4F0}"/>
              </a:ext>
            </a:extLst>
          </p:cNvPr>
          <p:cNvSpPr>
            <a:spLocks noGrp="1"/>
          </p:cNvSpPr>
          <p:nvPr>
            <p:ph type="title"/>
          </p:nvPr>
        </p:nvSpPr>
        <p:spPr>
          <a:xfrm>
            <a:off x="480060" y="451483"/>
            <a:ext cx="8183880" cy="640081"/>
          </a:xfrm>
        </p:spPr>
        <p:txBody>
          <a:bodyPr vert="horz" lIns="91440" tIns="45720" rIns="91440" bIns="45720" rtlCol="0" anchor="ctr">
            <a:noAutofit/>
          </a:bodyPr>
          <a:lstStyle/>
          <a:p>
            <a:pPr algn="ctr"/>
            <a:r>
              <a:rPr lang="en-US" sz="3200" dirty="0">
                <a:solidFill>
                  <a:schemeClr val="tx1"/>
                </a:solidFill>
              </a:rPr>
              <a:t>KCMA/ANSI A161.1 Standard</a:t>
            </a:r>
            <a:r>
              <a:rPr lang="en-US" sz="3200" dirty="0">
                <a:solidFill>
                  <a:schemeClr val="bg1"/>
                </a:solidFill>
              </a:rPr>
              <a:t> </a:t>
            </a:r>
            <a:r>
              <a:rPr lang="en-US" sz="3200" dirty="0">
                <a:solidFill>
                  <a:schemeClr val="tx1"/>
                </a:solidFill>
              </a:rPr>
              <a:t>– Section 5.1: </a:t>
            </a:r>
            <a:br>
              <a:rPr lang="en-US" sz="3200" dirty="0">
                <a:solidFill>
                  <a:schemeClr val="tx1"/>
                </a:solidFill>
              </a:rPr>
            </a:br>
            <a:r>
              <a:rPr lang="en-US" sz="3200" dirty="0">
                <a:solidFill>
                  <a:schemeClr val="tx1"/>
                </a:solidFill>
              </a:rPr>
              <a:t>Structural Tests – Static Load</a:t>
            </a:r>
          </a:p>
        </p:txBody>
      </p:sp>
      <p:pic>
        <p:nvPicPr>
          <p:cNvPr id="7" name="Content Placeholder 6" descr="20060403_0019">
            <a:extLst>
              <a:ext uri="{FF2B5EF4-FFF2-40B4-BE49-F238E27FC236}">
                <a16:creationId xmlns:a16="http://schemas.microsoft.com/office/drawing/2014/main" id="{04308AE2-6045-5446-88AC-2326C2C7FAB6}"/>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4187" r="1" b="7273"/>
          <a:stretch/>
        </p:blipFill>
        <p:spPr bwMode="auto">
          <a:xfrm>
            <a:off x="480060" y="1361975"/>
            <a:ext cx="818388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Audio 1">
            <a:hlinkClick r:id="" action="ppaction://media"/>
            <a:extLst>
              <a:ext uri="{FF2B5EF4-FFF2-40B4-BE49-F238E27FC236}">
                <a16:creationId xmlns:a16="http://schemas.microsoft.com/office/drawing/2014/main" id="{0B855A75-EC2E-0A45-8424-B4445CF297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08582573"/>
      </p:ext>
    </p:extLst>
  </p:cSld>
  <p:clrMapOvr>
    <a:overrideClrMapping bg1="dk1" tx1="lt1" bg2="dk2" tx2="lt2" accent1="accent1" accent2="accent2" accent3="accent3" accent4="accent4" accent5="accent5" accent6="accent6" hlink="hlink" folHlink="folHlink"/>
  </p:clrMapOvr>
  <p:transition advClick="0" advTm="33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7" descr="1_tif">
            <a:extLst>
              <a:ext uri="{FF2B5EF4-FFF2-40B4-BE49-F238E27FC236}">
                <a16:creationId xmlns:a16="http://schemas.microsoft.com/office/drawing/2014/main" id="{D9A8F378-8E5A-A94B-92E2-6C74A988BD33}"/>
              </a:ext>
            </a:extLst>
          </p:cNvPr>
          <p:cNvPicPr>
            <a:picLocks noChangeAspect="1" noChangeArrowheads="1"/>
          </p:cNvPicPr>
          <p:nvPr/>
        </p:nvPicPr>
        <p:blipFill rotWithShape="1">
          <a:blip r:embed="rId5">
            <a:duotone>
              <a:prstClr val="black"/>
              <a:schemeClr val="tx2">
                <a:tint val="45000"/>
                <a:satMod val="400000"/>
              </a:schemeClr>
            </a:duotone>
            <a:alphaModFix amt="35000"/>
            <a:extLst>
              <a:ext uri="{28A0092B-C50C-407E-A947-70E740481C1C}">
                <a14:useLocalDpi xmlns:a14="http://schemas.microsoft.com/office/drawing/2010/main" val="0"/>
              </a:ext>
            </a:extLst>
          </a:blip>
          <a:srcRect t="23271" b="15604"/>
          <a:stretch/>
        </p:blipFill>
        <p:spPr bwMode="auto">
          <a:xfrm>
            <a:off x="-13" y="10"/>
            <a:ext cx="9144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F595D6-A36D-A743-90B9-2545E785F352}"/>
              </a:ext>
            </a:extLst>
          </p:cNvPr>
          <p:cNvSpPr>
            <a:spLocks noGrp="1"/>
          </p:cNvSpPr>
          <p:nvPr>
            <p:ph type="title"/>
          </p:nvPr>
        </p:nvSpPr>
        <p:spPr>
          <a:xfrm>
            <a:off x="1209655" y="395556"/>
            <a:ext cx="6698335" cy="994172"/>
          </a:xfrm>
        </p:spPr>
        <p:txBody>
          <a:bodyPr vert="horz" lIns="91440" tIns="45720" rIns="91440" bIns="45720" rtlCol="0" anchor="ctr">
            <a:normAutofit fontScale="90000"/>
          </a:bodyPr>
          <a:lstStyle/>
          <a:p>
            <a:pPr algn="ctr" defTabSz="685800"/>
            <a:r>
              <a:rPr lang="en-US" sz="3200" kern="1200" dirty="0">
                <a:solidFill>
                  <a:schemeClr val="tx1"/>
                </a:solidFill>
                <a:latin typeface="+mj-lt"/>
                <a:ea typeface="+mj-ea"/>
                <a:cs typeface="+mj-cs"/>
              </a:rPr>
              <a:t>KCMA/ANSI A161.1 </a:t>
            </a:r>
            <a:r>
              <a:rPr lang="en-US" sz="3200" dirty="0">
                <a:solidFill>
                  <a:schemeClr val="tx1"/>
                </a:solidFill>
              </a:rPr>
              <a:t>Standard</a:t>
            </a:r>
            <a:r>
              <a:rPr lang="en-US" sz="3200" dirty="0">
                <a:solidFill>
                  <a:schemeClr val="bg1"/>
                </a:solidFill>
              </a:rPr>
              <a:t> </a:t>
            </a:r>
            <a:r>
              <a:rPr lang="en-US" sz="3200" kern="1200" dirty="0">
                <a:solidFill>
                  <a:schemeClr val="tx1"/>
                </a:solidFill>
                <a:latin typeface="+mj-lt"/>
                <a:ea typeface="+mj-ea"/>
                <a:cs typeface="+mj-cs"/>
              </a:rPr>
              <a:t>– Section 5.2: </a:t>
            </a: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Structural Tests – Wall Load</a:t>
            </a:r>
          </a:p>
        </p:txBody>
      </p:sp>
      <p:sp>
        <p:nvSpPr>
          <p:cNvPr id="3" name="Content Placeholder 2">
            <a:extLst>
              <a:ext uri="{FF2B5EF4-FFF2-40B4-BE49-F238E27FC236}">
                <a16:creationId xmlns:a16="http://schemas.microsoft.com/office/drawing/2014/main" id="{B4EAAA55-2E4B-0843-AF5C-FBA1DCB944F7}"/>
              </a:ext>
            </a:extLst>
          </p:cNvPr>
          <p:cNvSpPr>
            <a:spLocks noGrp="1"/>
          </p:cNvSpPr>
          <p:nvPr>
            <p:ph idx="1"/>
          </p:nvPr>
        </p:nvSpPr>
        <p:spPr>
          <a:xfrm>
            <a:off x="604157" y="3011237"/>
            <a:ext cx="3954666" cy="2386263"/>
          </a:xfrm>
        </p:spPr>
        <p:txBody>
          <a:bodyPr vert="horz" lIns="91440" tIns="45720" rIns="91440" bIns="45720" rtlCol="0" anchor="t">
            <a:normAutofit/>
          </a:bodyPr>
          <a:lstStyle/>
          <a:p>
            <a:pPr indent="-171450" defTabSz="685800"/>
            <a:endParaRPr lang="en-US" sz="1350">
              <a:solidFill>
                <a:schemeClr val="tx1"/>
              </a:solidFill>
            </a:endParaRPr>
          </a:p>
        </p:txBody>
      </p:sp>
      <p:sp>
        <p:nvSpPr>
          <p:cNvPr id="10"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6780" y="1785273"/>
            <a:ext cx="4427201" cy="5072728"/>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 name="Picture 1">
            <a:extLst>
              <a:ext uri="{FF2B5EF4-FFF2-40B4-BE49-F238E27FC236}">
                <a16:creationId xmlns:a16="http://schemas.microsoft.com/office/drawing/2014/main" id="{1F4627CF-6ABB-C442-856E-8C3BB6AC8C7F}"/>
              </a:ext>
            </a:extLst>
          </p:cNvPr>
          <p:cNvPicPr>
            <a:picLocks noChangeAspect="1"/>
          </p:cNvPicPr>
          <p:nvPr/>
        </p:nvPicPr>
        <p:blipFill rotWithShape="1">
          <a:blip r:embed="rId6">
            <a:extLst>
              <a:ext uri="{28A0092B-C50C-407E-A947-70E740481C1C}">
                <a14:useLocalDpi xmlns:a14="http://schemas.microsoft.com/office/drawing/2010/main" val="0"/>
              </a:ext>
            </a:extLst>
          </a:blip>
          <a:srcRect t="22325"/>
          <a:stretch/>
        </p:blipFill>
        <p:spPr bwMode="auto">
          <a:xfrm>
            <a:off x="4861786" y="1930259"/>
            <a:ext cx="4282214" cy="4927741"/>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1">
            <a:hlinkClick r:id="" action="ppaction://media"/>
            <a:extLst>
              <a:ext uri="{FF2B5EF4-FFF2-40B4-BE49-F238E27FC236}">
                <a16:creationId xmlns:a16="http://schemas.microsoft.com/office/drawing/2014/main" id="{1C18807B-C7D5-C94B-A4D5-C1FE17BB5A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99942361"/>
      </p:ext>
    </p:extLst>
  </p:cSld>
  <p:clrMapOvr>
    <a:overrideClrMapping bg1="dk1" tx1="lt1" bg2="dk2" tx2="lt2" accent1="accent1" accent2="accent2" accent3="accent3" accent4="accent4" accent5="accent5" accent6="accent6" hlink="hlink" folHlink="folHlink"/>
  </p:clrMapOvr>
  <p:transition advClick="0" advTm="26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5FA6-14F5-E845-9D57-3368281D979A}"/>
              </a:ext>
            </a:extLst>
          </p:cNvPr>
          <p:cNvSpPr>
            <a:spLocks noGrp="1"/>
          </p:cNvSpPr>
          <p:nvPr>
            <p:ph type="title"/>
          </p:nvPr>
        </p:nvSpPr>
        <p:spPr>
          <a:xfrm>
            <a:off x="629841" y="745739"/>
            <a:ext cx="7886700" cy="731045"/>
          </a:xfrm>
        </p:spPr>
        <p:txBody>
          <a:bodyPr>
            <a:normAutofit fontScale="90000"/>
          </a:bodyPr>
          <a:lstStyle/>
          <a:p>
            <a:pPr algn="ctr"/>
            <a:r>
              <a:rPr lang="en-US" dirty="0">
                <a:solidFill>
                  <a:schemeClr val="bg1"/>
                </a:solidFill>
              </a:rPr>
              <a:t>KCMA/ANSI A161.1 Standard – Section 5.3: </a:t>
            </a:r>
            <a:br>
              <a:rPr lang="en-US" dirty="0">
                <a:solidFill>
                  <a:schemeClr val="bg1"/>
                </a:solidFill>
              </a:rPr>
            </a:br>
            <a:r>
              <a:rPr lang="en-US" dirty="0">
                <a:solidFill>
                  <a:schemeClr val="bg1"/>
                </a:solidFill>
              </a:rPr>
              <a:t>Structural Tests - Base Front Joint Load</a:t>
            </a:r>
          </a:p>
        </p:txBody>
      </p:sp>
      <p:sp>
        <p:nvSpPr>
          <p:cNvPr id="3" name="Content Placeholder 2">
            <a:extLst>
              <a:ext uri="{FF2B5EF4-FFF2-40B4-BE49-F238E27FC236}">
                <a16:creationId xmlns:a16="http://schemas.microsoft.com/office/drawing/2014/main" id="{6D971435-D022-E848-8511-9D4218F6350F}"/>
              </a:ext>
            </a:extLst>
          </p:cNvPr>
          <p:cNvSpPr>
            <a:spLocks noGrp="1"/>
          </p:cNvSpPr>
          <p:nvPr>
            <p:ph idx="1"/>
          </p:nvPr>
        </p:nvSpPr>
        <p:spPr/>
        <p:txBody>
          <a:bodyPr/>
          <a:lstStyle/>
          <a:p>
            <a:endParaRPr lang="en-US"/>
          </a:p>
        </p:txBody>
      </p:sp>
      <p:pic>
        <p:nvPicPr>
          <p:cNvPr id="4" name="Picture 6" descr="20060403_0161">
            <a:extLst>
              <a:ext uri="{FF2B5EF4-FFF2-40B4-BE49-F238E27FC236}">
                <a16:creationId xmlns:a16="http://schemas.microsoft.com/office/drawing/2014/main" id="{2E077EFF-A5CF-0D4B-B2EA-E7A3E157F1C8}"/>
              </a:ext>
            </a:extLst>
          </p:cNvPr>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627459" y="2374232"/>
            <a:ext cx="3657600" cy="40370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20060403_0167">
            <a:extLst>
              <a:ext uri="{FF2B5EF4-FFF2-40B4-BE49-F238E27FC236}">
                <a16:creationId xmlns:a16="http://schemas.microsoft.com/office/drawing/2014/main" id="{C62769F2-72EA-6E4E-90C6-35EDAC7E5BEF}"/>
              </a:ext>
            </a:extLst>
          </p:cNvPr>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4856559" y="2372645"/>
            <a:ext cx="3657600" cy="4038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E85078E0-6107-5246-A978-08217DF718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47689835"/>
      </p:ext>
    </p:extLst>
  </p:cSld>
  <p:clrMapOvr>
    <a:masterClrMapping/>
  </p:clrMapOvr>
  <p:transition advClick="0" advTm="35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8" descr="20060403_0119">
            <a:extLst>
              <a:ext uri="{FF2B5EF4-FFF2-40B4-BE49-F238E27FC236}">
                <a16:creationId xmlns:a16="http://schemas.microsoft.com/office/drawing/2014/main" id="{FEE2954D-0502-D145-B806-94BD116615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958" b="11782"/>
          <a:stretch/>
        </p:blipFill>
        <p:spPr bwMode="auto">
          <a:xfrm>
            <a:off x="3222650" y="5"/>
            <a:ext cx="3623720"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descr="20060403_0108">
            <a:extLst>
              <a:ext uri="{FF2B5EF4-FFF2-40B4-BE49-F238E27FC236}">
                <a16:creationId xmlns:a16="http://schemas.microsoft.com/office/drawing/2014/main" id="{562C63BB-1648-F141-BD96-DAA564434B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461" r="21122" b="-2"/>
          <a:stretch/>
        </p:blipFill>
        <p:spPr bwMode="auto">
          <a:xfrm>
            <a:off x="3031495" y="-4"/>
            <a:ext cx="6104530"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668B17-09C6-B440-8E1B-8B47EB42617E}"/>
              </a:ext>
            </a:extLst>
          </p:cNvPr>
          <p:cNvSpPr>
            <a:spLocks noGrp="1"/>
          </p:cNvSpPr>
          <p:nvPr>
            <p:ph type="title"/>
          </p:nvPr>
        </p:nvSpPr>
        <p:spPr>
          <a:xfrm>
            <a:off x="200357" y="2356262"/>
            <a:ext cx="4062361" cy="3054601"/>
          </a:xfrm>
        </p:spPr>
        <p:txBody>
          <a:bodyPr vert="horz" lIns="91440" tIns="45720" rIns="91440" bIns="45720" rtlCol="0" anchor="ctr">
            <a:normAutofit/>
          </a:bodyPr>
          <a:lstStyle/>
          <a:p>
            <a:r>
              <a:rPr lang="en-US" sz="3200" kern="1200" dirty="0">
                <a:solidFill>
                  <a:srgbClr val="694D43"/>
                </a:solidFill>
                <a:latin typeface="+mj-lt"/>
                <a:ea typeface="+mj-ea"/>
                <a:cs typeface="+mj-cs"/>
              </a:rPr>
              <a:t>KCMA/ANSI A161.1 Standar</a:t>
            </a:r>
            <a:r>
              <a:rPr lang="en-US" sz="3200" dirty="0">
                <a:solidFill>
                  <a:srgbClr val="694D43"/>
                </a:solidFill>
              </a:rPr>
              <a:t>d </a:t>
            </a:r>
            <a:r>
              <a:rPr lang="en-US" sz="3200" kern="1200" dirty="0">
                <a:solidFill>
                  <a:srgbClr val="694D43"/>
                </a:solidFill>
                <a:latin typeface="+mj-lt"/>
                <a:ea typeface="+mj-ea"/>
                <a:cs typeface="+mj-cs"/>
              </a:rPr>
              <a:t>– Section 5.4: </a:t>
            </a:r>
            <a:br>
              <a:rPr lang="en-US" sz="3200" kern="1200" dirty="0">
                <a:solidFill>
                  <a:srgbClr val="694D43"/>
                </a:solidFill>
                <a:latin typeface="+mj-lt"/>
                <a:ea typeface="+mj-ea"/>
                <a:cs typeface="+mj-cs"/>
              </a:rPr>
            </a:br>
            <a:r>
              <a:rPr lang="en-US" sz="3200" kern="1200" dirty="0">
                <a:solidFill>
                  <a:srgbClr val="694D43"/>
                </a:solidFill>
                <a:latin typeface="+mj-lt"/>
                <a:ea typeface="+mj-ea"/>
                <a:cs typeface="+mj-cs"/>
              </a:rPr>
              <a:t>Structural Tests – Impact Tests</a:t>
            </a:r>
          </a:p>
        </p:txBody>
      </p:sp>
      <p:sp>
        <p:nvSpPr>
          <p:cNvPr id="10" name="Isosceles Triangle 9">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3365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Audio 1">
            <a:hlinkClick r:id="" action="ppaction://media"/>
            <a:extLst>
              <a:ext uri="{FF2B5EF4-FFF2-40B4-BE49-F238E27FC236}">
                <a16:creationId xmlns:a16="http://schemas.microsoft.com/office/drawing/2014/main" id="{49738603-6C50-C84F-A23F-7071278D8B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52469861"/>
      </p:ext>
    </p:extLst>
  </p:cSld>
  <p:clrMapOvr>
    <a:masterClrMapping/>
  </p:clrMapOvr>
  <p:transition advClick="0" advTm="31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6" descr="20060403_0148">
            <a:extLst>
              <a:ext uri="{FF2B5EF4-FFF2-40B4-BE49-F238E27FC236}">
                <a16:creationId xmlns:a16="http://schemas.microsoft.com/office/drawing/2014/main" id="{67892413-178F-554D-8ADF-D176E789F1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30" r="7"/>
          <a:stretch/>
        </p:blipFill>
        <p:spPr bwMode="auto">
          <a:xfrm>
            <a:off x="4638787" y="10"/>
            <a:ext cx="4650795" cy="709060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149D0320-02D2-B349-9A48-72C1A6DE7E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5019"/>
          <a:stretch/>
        </p:blipFill>
        <p:spPr>
          <a:xfrm>
            <a:off x="-232532" y="9"/>
            <a:ext cx="7088840" cy="7090601"/>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Freeform: Shape 9">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4826087"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0E0768-AF1C-3E48-9165-8A0045A74553}"/>
              </a:ext>
            </a:extLst>
          </p:cNvPr>
          <p:cNvSpPr>
            <a:spLocks noGrp="1"/>
          </p:cNvSpPr>
          <p:nvPr>
            <p:ph type="title"/>
          </p:nvPr>
        </p:nvSpPr>
        <p:spPr>
          <a:xfrm>
            <a:off x="224589" y="2166721"/>
            <a:ext cx="3704367" cy="2691029"/>
          </a:xfrm>
        </p:spPr>
        <p:txBody>
          <a:bodyPr vert="horz" lIns="91440" tIns="45720" rIns="91440" bIns="45720" rtlCol="0" anchor="ctr">
            <a:normAutofit/>
          </a:bodyPr>
          <a:lstStyle/>
          <a:p>
            <a:r>
              <a:rPr lang="en-US" sz="3200" kern="1200" dirty="0">
                <a:solidFill>
                  <a:schemeClr val="tx1"/>
                </a:solidFill>
                <a:latin typeface="+mj-lt"/>
                <a:ea typeface="+mj-ea"/>
                <a:cs typeface="+mj-cs"/>
              </a:rPr>
              <a:t>KCMA/ANSI A161.1 Standard – Section 5.5: Structural Tests – Impact Tests</a:t>
            </a:r>
          </a:p>
        </p:txBody>
      </p:sp>
      <p:pic>
        <p:nvPicPr>
          <p:cNvPr id="6" name="Audio 1">
            <a:hlinkClick r:id="" action="ppaction://media"/>
            <a:extLst>
              <a:ext uri="{FF2B5EF4-FFF2-40B4-BE49-F238E27FC236}">
                <a16:creationId xmlns:a16="http://schemas.microsoft.com/office/drawing/2014/main" id="{73C31699-8DF6-7E4B-BAC1-E41CF0C90B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69772508"/>
      </p:ext>
    </p:extLst>
  </p:cSld>
  <p:clrMapOvr>
    <a:overrideClrMapping bg1="dk1" tx1="lt1" bg2="dk2" tx2="lt2" accent1="accent1" accent2="accent2" accent3="accent3" accent4="accent4" accent5="accent5" accent6="accent6" hlink="hlink" folHlink="folHlink"/>
  </p:clrMapOvr>
  <p:transition advClick="0" advTm="35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27EC-2D98-7243-BFD2-210D8224AB83}"/>
              </a:ext>
            </a:extLst>
          </p:cNvPr>
          <p:cNvSpPr>
            <a:spLocks noGrp="1"/>
          </p:cNvSpPr>
          <p:nvPr>
            <p:ph type="title"/>
          </p:nvPr>
        </p:nvSpPr>
        <p:spPr>
          <a:xfrm>
            <a:off x="628650" y="745739"/>
            <a:ext cx="7886700" cy="731045"/>
          </a:xfrm>
        </p:spPr>
        <p:txBody>
          <a:bodyPr>
            <a:normAutofit fontScale="90000"/>
          </a:bodyPr>
          <a:lstStyle/>
          <a:p>
            <a:pPr algn="ctr"/>
            <a:r>
              <a:rPr lang="en-US" dirty="0">
                <a:solidFill>
                  <a:schemeClr val="bg1"/>
                </a:solidFill>
              </a:rPr>
              <a:t>KCMA/ANSI A161.1 Standard – Section 6: </a:t>
            </a:r>
            <a:br>
              <a:rPr lang="en-US" dirty="0">
                <a:solidFill>
                  <a:schemeClr val="bg1"/>
                </a:solidFill>
              </a:rPr>
            </a:br>
            <a:r>
              <a:rPr lang="en-US" dirty="0">
                <a:solidFill>
                  <a:schemeClr val="bg1"/>
                </a:solidFill>
              </a:rPr>
              <a:t>Door Operation Tests</a:t>
            </a:r>
          </a:p>
        </p:txBody>
      </p:sp>
      <p:sp>
        <p:nvSpPr>
          <p:cNvPr id="3" name="Content Placeholder 2">
            <a:extLst>
              <a:ext uri="{FF2B5EF4-FFF2-40B4-BE49-F238E27FC236}">
                <a16:creationId xmlns:a16="http://schemas.microsoft.com/office/drawing/2014/main" id="{3A004DD4-1BF2-0D42-B59A-59573C2DC38C}"/>
              </a:ext>
            </a:extLst>
          </p:cNvPr>
          <p:cNvSpPr>
            <a:spLocks noGrp="1"/>
          </p:cNvSpPr>
          <p:nvPr>
            <p:ph idx="1"/>
          </p:nvPr>
        </p:nvSpPr>
        <p:spPr>
          <a:xfrm>
            <a:off x="629841" y="2374232"/>
            <a:ext cx="7886700" cy="3738029"/>
          </a:xfrm>
        </p:spPr>
        <p:txBody>
          <a:bodyPr/>
          <a:lstStyle/>
          <a:p>
            <a:r>
              <a:rPr lang="en-US" dirty="0"/>
              <a:t>6.1 – Door Cycling: Door Racking &amp; Hinge Set</a:t>
            </a:r>
          </a:p>
          <a:p>
            <a:r>
              <a:rPr lang="en-US" dirty="0"/>
              <a:t>6.2 – Door Load Test: Door Holding Devices &amp; Hinge Operation</a:t>
            </a:r>
          </a:p>
        </p:txBody>
      </p:sp>
      <p:pic>
        <p:nvPicPr>
          <p:cNvPr id="4" name="Audio 1">
            <a:hlinkClick r:id="" action="ppaction://media"/>
            <a:extLst>
              <a:ext uri="{FF2B5EF4-FFF2-40B4-BE49-F238E27FC236}">
                <a16:creationId xmlns:a16="http://schemas.microsoft.com/office/drawing/2014/main" id="{4EBF76E2-3422-DF41-8266-72B8916887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45040780"/>
      </p:ext>
    </p:extLst>
  </p:cSld>
  <p:clrMapOvr>
    <a:masterClrMapping/>
  </p:clrMapOvr>
  <p:transition advClick="0" advTm="21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270F78-6949-9145-8E94-C9F2A05A323D}"/>
              </a:ext>
            </a:extLst>
          </p:cNvPr>
          <p:cNvSpPr>
            <a:spLocks noGrp="1"/>
          </p:cNvSpPr>
          <p:nvPr>
            <p:ph type="title"/>
          </p:nvPr>
        </p:nvSpPr>
        <p:spPr>
          <a:xfrm>
            <a:off x="654908" y="1967266"/>
            <a:ext cx="2150076" cy="2547257"/>
          </a:xfrm>
          <a:noFill/>
        </p:spPr>
        <p:txBody>
          <a:bodyPr vert="horz" lIns="91440" tIns="45720" rIns="91440" bIns="45720" rtlCol="0" anchor="ctr">
            <a:noAutofit/>
          </a:bodyPr>
          <a:lstStyle/>
          <a:p>
            <a:pPr algn="ctr"/>
            <a:r>
              <a:rPr lang="en-US" sz="2800" kern="1200" dirty="0">
                <a:solidFill>
                  <a:srgbClr val="FFFFFF"/>
                </a:solidFill>
                <a:latin typeface="+mj-lt"/>
                <a:ea typeface="+mj-ea"/>
                <a:cs typeface="+mj-cs"/>
              </a:rPr>
              <a:t>KCMA/ANSI A161.1 </a:t>
            </a:r>
            <a:r>
              <a:rPr lang="en-US" sz="2800" dirty="0">
                <a:solidFill>
                  <a:schemeClr val="bg1"/>
                </a:solidFill>
              </a:rPr>
              <a:t>Standard</a:t>
            </a:r>
            <a:r>
              <a:rPr lang="en-US" sz="2800" kern="1200" dirty="0">
                <a:solidFill>
                  <a:srgbClr val="FFFFFF"/>
                </a:solidFill>
                <a:latin typeface="+mj-lt"/>
                <a:ea typeface="+mj-ea"/>
                <a:cs typeface="+mj-cs"/>
              </a:rPr>
              <a:t> – </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Section 6.1: </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Door Operation Tests - Door Cycling</a:t>
            </a:r>
          </a:p>
        </p:txBody>
      </p:sp>
      <p:pic>
        <p:nvPicPr>
          <p:cNvPr id="7" name="Picture 4" descr="20060403_0022">
            <a:extLst>
              <a:ext uri="{FF2B5EF4-FFF2-40B4-BE49-F238E27FC236}">
                <a16:creationId xmlns:a16="http://schemas.microsoft.com/office/drawing/2014/main" id="{DB09A9D9-9FE0-764B-A287-5DC9586A7186}"/>
              </a:ext>
            </a:extLst>
          </p:cNvPr>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tretch>
            <a:fillRect/>
          </a:stretch>
        </p:blipFill>
        <p:spPr bwMode="auto">
          <a:xfrm>
            <a:off x="3582987" y="896791"/>
            <a:ext cx="5085525" cy="50620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1">
            <a:hlinkClick r:id="" action="ppaction://media"/>
            <a:extLst>
              <a:ext uri="{FF2B5EF4-FFF2-40B4-BE49-F238E27FC236}">
                <a16:creationId xmlns:a16="http://schemas.microsoft.com/office/drawing/2014/main" id="{EC25277C-4499-F345-87C4-2459834D19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73494128"/>
      </p:ext>
    </p:extLst>
  </p:cSld>
  <p:clrMapOvr>
    <a:masterClrMapping/>
  </p:clrMapOvr>
  <p:transition advClick="0" advTm="46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872AEF-6B66-B95E-6041-62F52042EE8B}"/>
              </a:ext>
            </a:extLst>
          </p:cNvPr>
          <p:cNvSpPr txBox="1"/>
          <p:nvPr/>
        </p:nvSpPr>
        <p:spPr>
          <a:xfrm>
            <a:off x="8043061" y="4478149"/>
            <a:ext cx="1093569" cy="196208"/>
          </a:xfrm>
          <a:prstGeom prst="rect">
            <a:avLst/>
          </a:prstGeom>
          <a:noFill/>
        </p:spPr>
        <p:txBody>
          <a:bodyPr wrap="none" rtlCol="0">
            <a:spAutoFit/>
          </a:bodyPr>
          <a:lstStyle/>
          <a:p>
            <a:r>
              <a:rPr lang="en-US" sz="675" dirty="0"/>
              <a:t>*Testing into the program</a:t>
            </a:r>
          </a:p>
        </p:txBody>
      </p:sp>
      <p:sp>
        <p:nvSpPr>
          <p:cNvPr id="2" name="TextBox 1">
            <a:extLst>
              <a:ext uri="{FF2B5EF4-FFF2-40B4-BE49-F238E27FC236}">
                <a16:creationId xmlns:a16="http://schemas.microsoft.com/office/drawing/2014/main" id="{F4E0F818-4586-6CD1-A54E-F74F30C8CA94}"/>
              </a:ext>
            </a:extLst>
          </p:cNvPr>
          <p:cNvSpPr txBox="1"/>
          <p:nvPr/>
        </p:nvSpPr>
        <p:spPr>
          <a:xfrm>
            <a:off x="4932460" y="1491445"/>
            <a:ext cx="4166420" cy="3718007"/>
          </a:xfrm>
          <a:prstGeom prst="rect">
            <a:avLst/>
          </a:prstGeom>
          <a:noFill/>
        </p:spPr>
        <p:txBody>
          <a:bodyPr wrap="square" numCol="2" rtlCol="0">
            <a:spAutoFit/>
          </a:bodyPr>
          <a:lstStyle/>
          <a:p>
            <a:r>
              <a:rPr lang="en-US" sz="825" b="1" dirty="0"/>
              <a:t>American </a:t>
            </a:r>
            <a:r>
              <a:rPr lang="en-US" sz="825" b="1" dirty="0" err="1"/>
              <a:t>Woodmark</a:t>
            </a:r>
            <a:r>
              <a:rPr lang="en-US" sz="825" b="1" dirty="0"/>
              <a:t> Corporation*</a:t>
            </a:r>
          </a:p>
          <a:p>
            <a:r>
              <a:rPr lang="en-US" sz="825" b="1" dirty="0"/>
              <a:t>Arbor Mills</a:t>
            </a:r>
          </a:p>
          <a:p>
            <a:r>
              <a:rPr lang="en-US" sz="825" b="1" dirty="0" err="1"/>
              <a:t>AyA</a:t>
            </a:r>
            <a:r>
              <a:rPr lang="en-US" sz="825" b="1" dirty="0"/>
              <a:t> Kitchens and Baths, Ltd.</a:t>
            </a:r>
          </a:p>
          <a:p>
            <a:r>
              <a:rPr lang="en-US" sz="825" b="1" dirty="0"/>
              <a:t>Bellmont Cabinet Company</a:t>
            </a:r>
          </a:p>
          <a:p>
            <a:r>
              <a:rPr lang="en-US" sz="825" b="1" dirty="0" err="1"/>
              <a:t>Bertch</a:t>
            </a:r>
            <a:r>
              <a:rPr lang="en-US" sz="825" b="1" dirty="0"/>
              <a:t> Cabinet Mfg., Inc.</a:t>
            </a:r>
          </a:p>
          <a:p>
            <a:r>
              <a:rPr lang="en-US" sz="825" b="1" dirty="0"/>
              <a:t>Brighton Cabinetry, Inc.</a:t>
            </a:r>
          </a:p>
          <a:p>
            <a:r>
              <a:rPr lang="en-US" sz="825" b="1" dirty="0"/>
              <a:t>Cabico, Inc.</a:t>
            </a:r>
          </a:p>
          <a:p>
            <a:r>
              <a:rPr lang="en-US" sz="825" b="1" dirty="0"/>
              <a:t>Cabinetry by Karman</a:t>
            </a:r>
          </a:p>
          <a:p>
            <a:r>
              <a:rPr lang="en-US" sz="825" b="1" dirty="0"/>
              <a:t>Canyon Creek Cabinet Company</a:t>
            </a:r>
          </a:p>
          <a:p>
            <a:r>
              <a:rPr lang="en-US" sz="825" b="1" dirty="0"/>
              <a:t>Century Cabinetry, Inc.</a:t>
            </a:r>
          </a:p>
          <a:p>
            <a:r>
              <a:rPr lang="en-US" sz="825" b="1" dirty="0"/>
              <a:t>Century Cabinetry of Leesport</a:t>
            </a:r>
          </a:p>
          <a:p>
            <a:r>
              <a:rPr lang="en-US" sz="825" b="1" dirty="0"/>
              <a:t>Columbia Cabinets</a:t>
            </a:r>
          </a:p>
          <a:p>
            <a:r>
              <a:rPr lang="en-US" sz="825" b="1" dirty="0"/>
              <a:t>Countryside Cabinets</a:t>
            </a:r>
          </a:p>
          <a:p>
            <a:r>
              <a:rPr lang="en-US" sz="825" b="1" dirty="0"/>
              <a:t>Crystal Cabinet Works, Inc.</a:t>
            </a:r>
          </a:p>
          <a:p>
            <a:r>
              <a:rPr lang="en-US" sz="825" b="1" dirty="0"/>
              <a:t>Decor Cabinets, Ltd.</a:t>
            </a:r>
          </a:p>
          <a:p>
            <a:r>
              <a:rPr lang="en-US" sz="825" b="1" dirty="0"/>
              <a:t>Dutch Made Cabinets</a:t>
            </a:r>
          </a:p>
          <a:p>
            <a:r>
              <a:rPr lang="en-US" sz="825" b="1" dirty="0"/>
              <a:t>Great Northern Cabinetry</a:t>
            </a:r>
          </a:p>
          <a:p>
            <a:r>
              <a:rPr lang="en-US" sz="825" b="1" dirty="0"/>
              <a:t>Helmuth Custom Kitchens, LLC</a:t>
            </a:r>
          </a:p>
          <a:p>
            <a:r>
              <a:rPr lang="en-US" sz="825" b="1" dirty="0"/>
              <a:t>Holiday Kitchens</a:t>
            </a:r>
          </a:p>
          <a:p>
            <a:r>
              <a:rPr lang="en-US" sz="825" b="1" dirty="0"/>
              <a:t>Kitchen </a:t>
            </a:r>
            <a:r>
              <a:rPr lang="en-US" sz="825" b="1" dirty="0" err="1"/>
              <a:t>Kompact</a:t>
            </a:r>
            <a:r>
              <a:rPr lang="en-US" sz="825" b="1" dirty="0"/>
              <a:t>, Inc.</a:t>
            </a:r>
          </a:p>
          <a:p>
            <a:r>
              <a:rPr lang="en-US" sz="825" b="1" dirty="0"/>
              <a:t>Koch &amp; Co., Inc.</a:t>
            </a:r>
          </a:p>
          <a:p>
            <a:r>
              <a:rPr lang="en-US" sz="825" b="1" dirty="0" err="1"/>
              <a:t>Kountry</a:t>
            </a:r>
            <a:r>
              <a:rPr lang="en-US" sz="825" b="1" dirty="0"/>
              <a:t> Kraft, Inc.</a:t>
            </a:r>
          </a:p>
          <a:p>
            <a:r>
              <a:rPr lang="en-US" sz="825" b="1" dirty="0" err="1"/>
              <a:t>Kountry</a:t>
            </a:r>
            <a:r>
              <a:rPr lang="en-US" sz="825" b="1" dirty="0"/>
              <a:t> Wood Products, LLC</a:t>
            </a:r>
          </a:p>
          <a:p>
            <a:r>
              <a:rPr lang="en-US" sz="825" b="1" dirty="0" err="1"/>
              <a:t>Lanz</a:t>
            </a:r>
            <a:r>
              <a:rPr lang="en-US" sz="825" b="1" dirty="0"/>
              <a:t> Cabinet Shop, Inc.</a:t>
            </a:r>
          </a:p>
          <a:p>
            <a:r>
              <a:rPr lang="en-US" sz="825" b="1" dirty="0"/>
              <a:t>Legacy Cabinets, Inc.</a:t>
            </a:r>
          </a:p>
          <a:p>
            <a:r>
              <a:rPr lang="en-US" sz="825" b="1" dirty="0"/>
              <a:t>Marsh Furniture Company</a:t>
            </a:r>
          </a:p>
          <a:p>
            <a:endParaRPr lang="en-US" sz="825" b="1" dirty="0"/>
          </a:p>
          <a:p>
            <a:endParaRPr lang="en-US" sz="825" b="1" dirty="0"/>
          </a:p>
          <a:p>
            <a:endParaRPr lang="en-US" sz="825" b="1" dirty="0"/>
          </a:p>
          <a:p>
            <a:endParaRPr lang="en-US" sz="825" b="1" dirty="0"/>
          </a:p>
          <a:p>
            <a:endParaRPr lang="en-US" sz="825" b="1" dirty="0"/>
          </a:p>
          <a:p>
            <a:r>
              <a:rPr lang="en-US" sz="825" b="1" dirty="0" err="1"/>
              <a:t>MasterBrand</a:t>
            </a:r>
            <a:r>
              <a:rPr lang="en-US" sz="825" b="1" dirty="0"/>
              <a:t>/</a:t>
            </a:r>
            <a:r>
              <a:rPr lang="en-US" sz="825" b="1" dirty="0" err="1"/>
              <a:t>KitchenCraft</a:t>
            </a:r>
            <a:r>
              <a:rPr lang="en-US" sz="825" b="1" dirty="0"/>
              <a:t> Cabinetry*</a:t>
            </a:r>
          </a:p>
          <a:p>
            <a:r>
              <a:rPr lang="en-US" sz="825" b="1" dirty="0" err="1"/>
              <a:t>MasterBrand</a:t>
            </a:r>
            <a:r>
              <a:rPr lang="en-US" sz="825" b="1" dirty="0"/>
              <a:t>/Omega Cabinetry*</a:t>
            </a:r>
          </a:p>
          <a:p>
            <a:r>
              <a:rPr lang="en-US" sz="825" b="1" dirty="0" err="1"/>
              <a:t>MasterBrand</a:t>
            </a:r>
            <a:r>
              <a:rPr lang="en-US" sz="825" b="1" dirty="0"/>
              <a:t>/Starmark Cabinetry*</a:t>
            </a:r>
          </a:p>
          <a:p>
            <a:r>
              <a:rPr lang="en-US" sz="825" b="1" dirty="0" err="1"/>
              <a:t>MasterBrand</a:t>
            </a:r>
            <a:r>
              <a:rPr lang="en-US" sz="825" b="1" dirty="0"/>
              <a:t> Cabinets, Inc.*</a:t>
            </a:r>
          </a:p>
          <a:p>
            <a:r>
              <a:rPr lang="en-US" sz="825" b="1" dirty="0"/>
              <a:t>Metropolitan Cabinets &amp; Countertops</a:t>
            </a:r>
          </a:p>
          <a:p>
            <a:r>
              <a:rPr lang="en-US" sz="825" b="1" dirty="0"/>
              <a:t>Mouser Cabinetry, LLC</a:t>
            </a:r>
          </a:p>
          <a:p>
            <a:r>
              <a:rPr lang="en-US" sz="825" b="1" dirty="0"/>
              <a:t>Plato Woodwork, Inc.</a:t>
            </a:r>
          </a:p>
          <a:p>
            <a:r>
              <a:rPr lang="en-US" sz="825" b="1" dirty="0"/>
              <a:t>Precision Cabinets</a:t>
            </a:r>
          </a:p>
          <a:p>
            <a:r>
              <a:rPr lang="en-US" sz="825" b="1" dirty="0"/>
              <a:t>R.D. Henry &amp; Company</a:t>
            </a:r>
          </a:p>
          <a:p>
            <a:r>
              <a:rPr lang="en-US" sz="825" b="1" dirty="0" err="1"/>
              <a:t>Rutt</a:t>
            </a:r>
            <a:r>
              <a:rPr lang="en-US" sz="825" b="1" dirty="0"/>
              <a:t> Quality Cabinetry</a:t>
            </a:r>
          </a:p>
          <a:p>
            <a:r>
              <a:rPr lang="en-US" sz="825" b="1" dirty="0"/>
              <a:t>Sauder Cabinetry</a:t>
            </a:r>
          </a:p>
          <a:p>
            <a:r>
              <a:rPr lang="en-US" sz="825" b="1" dirty="0"/>
              <a:t>Seville Cabinetry</a:t>
            </a:r>
          </a:p>
          <a:p>
            <a:r>
              <a:rPr lang="en-US" sz="825" b="1" dirty="0"/>
              <a:t>Showplace Cabinetry</a:t>
            </a:r>
          </a:p>
          <a:p>
            <a:r>
              <a:rPr lang="en-US" sz="825" b="1" dirty="0"/>
              <a:t>W.W. Wood Products, Inc.</a:t>
            </a:r>
          </a:p>
          <a:p>
            <a:r>
              <a:rPr lang="en-US" sz="825" b="1" dirty="0"/>
              <a:t>Wellborn Cabinet, Inc.</a:t>
            </a:r>
          </a:p>
          <a:p>
            <a:r>
              <a:rPr lang="en-US" sz="825" b="1" dirty="0"/>
              <a:t>Western Cabinets, Inc. </a:t>
            </a:r>
          </a:p>
          <a:p>
            <a:r>
              <a:rPr lang="en-US" sz="825" b="1" dirty="0"/>
              <a:t>        dba Woodmont Cabinetry</a:t>
            </a:r>
          </a:p>
          <a:p>
            <a:r>
              <a:rPr lang="en-US" sz="825" b="1" dirty="0" err="1"/>
              <a:t>Woodharbor</a:t>
            </a:r>
            <a:r>
              <a:rPr lang="en-US" sz="825" b="1" dirty="0"/>
              <a:t> Custom Cabinetry</a:t>
            </a:r>
          </a:p>
          <a:p>
            <a:r>
              <a:rPr lang="en-US" sz="825" b="1" dirty="0"/>
              <a:t>Woodland Cabinetry, Inc.</a:t>
            </a:r>
          </a:p>
          <a:p>
            <a:r>
              <a:rPr lang="en-US" sz="825" b="1" dirty="0"/>
              <a:t>Wood-Mode LLC</a:t>
            </a:r>
          </a:p>
        </p:txBody>
      </p:sp>
      <p:pic>
        <p:nvPicPr>
          <p:cNvPr id="3" name="Picture 2">
            <a:extLst>
              <a:ext uri="{FF2B5EF4-FFF2-40B4-BE49-F238E27FC236}">
                <a16:creationId xmlns:a16="http://schemas.microsoft.com/office/drawing/2014/main" id="{F38FD775-EECD-5E25-20FB-85176FAB89CA}"/>
              </a:ext>
            </a:extLst>
          </p:cNvPr>
          <p:cNvPicPr>
            <a:picLocks noChangeAspect="1"/>
          </p:cNvPicPr>
          <p:nvPr/>
        </p:nvPicPr>
        <p:blipFill>
          <a:blip r:embed="rId2">
            <a:alphaModFix amt="25000"/>
          </a:blip>
          <a:stretch>
            <a:fillRect/>
          </a:stretch>
        </p:blipFill>
        <p:spPr>
          <a:xfrm>
            <a:off x="4672312" y="1286908"/>
            <a:ext cx="4166420" cy="3814637"/>
          </a:xfrm>
          <a:prstGeom prst="rect">
            <a:avLst/>
          </a:prstGeom>
        </p:spPr>
      </p:pic>
      <p:sp>
        <p:nvSpPr>
          <p:cNvPr id="5" name="TextBox 4">
            <a:extLst>
              <a:ext uri="{FF2B5EF4-FFF2-40B4-BE49-F238E27FC236}">
                <a16:creationId xmlns:a16="http://schemas.microsoft.com/office/drawing/2014/main" id="{2740FE64-CC02-F223-9D87-C30543FFF2BA}"/>
              </a:ext>
            </a:extLst>
          </p:cNvPr>
          <p:cNvSpPr txBox="1"/>
          <p:nvPr/>
        </p:nvSpPr>
        <p:spPr>
          <a:xfrm>
            <a:off x="396732" y="3033370"/>
            <a:ext cx="3899846" cy="1431161"/>
          </a:xfrm>
          <a:prstGeom prst="rect">
            <a:avLst/>
          </a:prstGeom>
          <a:solidFill>
            <a:srgbClr val="A1AE72">
              <a:alpha val="40000"/>
            </a:srgbClr>
          </a:solidFill>
        </p:spPr>
        <p:txBody>
          <a:bodyPr wrap="square">
            <a:spAutoFit/>
          </a:bodyPr>
          <a:lstStyle/>
          <a:p>
            <a:r>
              <a:rPr lang="en-US" sz="1050" i="1" dirty="0"/>
              <a:t>"We are always looking for ways to 'do the right thing' when it comes to the environment and sustainability. Our company was founded on that principle, but we struggled with communicating that to our customers. The ESP Program provides us with the ability to put that message on every carton that we ship out."</a:t>
            </a:r>
          </a:p>
          <a:p>
            <a:endParaRPr lang="en-US" sz="1350" dirty="0"/>
          </a:p>
          <a:p>
            <a:pPr marL="214313" indent="-214313">
              <a:buFontTx/>
              <a:buChar char="-"/>
            </a:pPr>
            <a:r>
              <a:rPr lang="en-US" sz="1050" dirty="0"/>
              <a:t>Bill Allen, President &amp; CEO</a:t>
            </a:r>
          </a:p>
          <a:p>
            <a:r>
              <a:rPr lang="en-US" sz="1050" b="1" dirty="0"/>
              <a:t> Showplace Cabinetry</a:t>
            </a:r>
          </a:p>
        </p:txBody>
      </p:sp>
    </p:spTree>
    <p:extLst>
      <p:ext uri="{BB962C8B-B14F-4D97-AF65-F5344CB8AC3E}">
        <p14:creationId xmlns:p14="http://schemas.microsoft.com/office/powerpoint/2010/main" val="107483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531990-D3CF-4744-9087-9508C3451221}"/>
              </a:ext>
            </a:extLst>
          </p:cNvPr>
          <p:cNvSpPr>
            <a:spLocks noGrp="1"/>
          </p:cNvSpPr>
          <p:nvPr>
            <p:ph type="title"/>
          </p:nvPr>
        </p:nvSpPr>
        <p:spPr>
          <a:xfrm>
            <a:off x="654908" y="1967266"/>
            <a:ext cx="2125362" cy="2547257"/>
          </a:xfrm>
          <a:noFill/>
        </p:spPr>
        <p:txBody>
          <a:bodyPr vert="horz" lIns="91440" tIns="45720" rIns="91440" bIns="45720" rtlCol="0" anchor="ctr">
            <a:noAutofit/>
          </a:bodyPr>
          <a:lstStyle/>
          <a:p>
            <a:pPr algn="ctr"/>
            <a:r>
              <a:rPr lang="en-US" sz="2800" kern="1200" dirty="0">
                <a:solidFill>
                  <a:srgbClr val="FFFFFF"/>
                </a:solidFill>
                <a:latin typeface="+mj-lt"/>
                <a:ea typeface="+mj-ea"/>
                <a:cs typeface="+mj-cs"/>
              </a:rPr>
              <a:t>KCMA/ANSI A161.1 </a:t>
            </a:r>
            <a:r>
              <a:rPr lang="en-US" sz="2800" dirty="0">
                <a:solidFill>
                  <a:schemeClr val="bg1"/>
                </a:solidFill>
              </a:rPr>
              <a:t>Standard</a:t>
            </a:r>
            <a:r>
              <a:rPr lang="en-US" sz="2800" kern="1200" dirty="0">
                <a:solidFill>
                  <a:srgbClr val="FFFFFF"/>
                </a:solidFill>
                <a:latin typeface="+mj-lt"/>
                <a:ea typeface="+mj-ea"/>
                <a:cs typeface="+mj-cs"/>
              </a:rPr>
              <a:t> – Section 6.2: Door Operation Tests – Door Load Test</a:t>
            </a:r>
          </a:p>
        </p:txBody>
      </p:sp>
      <p:pic>
        <p:nvPicPr>
          <p:cNvPr id="7" name="Picture 5" descr="20060403_0076">
            <a:extLst>
              <a:ext uri="{FF2B5EF4-FFF2-40B4-BE49-F238E27FC236}">
                <a16:creationId xmlns:a16="http://schemas.microsoft.com/office/drawing/2014/main" id="{77574F59-5765-FF4A-ACC8-430578E34226}"/>
              </a:ext>
            </a:extLst>
          </p:cNvPr>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tretch>
            <a:fillRect/>
          </a:stretch>
        </p:blipFill>
        <p:spPr bwMode="auto">
          <a:xfrm>
            <a:off x="3582987" y="673176"/>
            <a:ext cx="5085525" cy="55093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1">
            <a:hlinkClick r:id="" action="ppaction://media"/>
            <a:extLst>
              <a:ext uri="{FF2B5EF4-FFF2-40B4-BE49-F238E27FC236}">
                <a16:creationId xmlns:a16="http://schemas.microsoft.com/office/drawing/2014/main" id="{29D48592-B238-3E46-96EA-841E97244E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77356268"/>
      </p:ext>
    </p:extLst>
  </p:cSld>
  <p:clrMapOvr>
    <a:masterClrMapping/>
  </p:clrMapOvr>
  <p:transition advClick="0" advTm="42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B8C2-5B78-F84C-B18D-3C74681E4AD7}"/>
              </a:ext>
            </a:extLst>
          </p:cNvPr>
          <p:cNvSpPr>
            <a:spLocks noGrp="1"/>
          </p:cNvSpPr>
          <p:nvPr>
            <p:ph type="title"/>
          </p:nvPr>
        </p:nvSpPr>
        <p:spPr>
          <a:xfrm>
            <a:off x="628650" y="745739"/>
            <a:ext cx="7886700" cy="731045"/>
          </a:xfrm>
        </p:spPr>
        <p:txBody>
          <a:bodyPr>
            <a:normAutofit fontScale="90000"/>
          </a:bodyPr>
          <a:lstStyle/>
          <a:p>
            <a:pPr algn="ctr"/>
            <a:r>
              <a:rPr lang="en-US" dirty="0">
                <a:solidFill>
                  <a:schemeClr val="bg1"/>
                </a:solidFill>
              </a:rPr>
              <a:t>KCMA/ANSI A161.1 Standard – Section 7: </a:t>
            </a:r>
            <a:br>
              <a:rPr lang="en-US" dirty="0">
                <a:solidFill>
                  <a:schemeClr val="bg1"/>
                </a:solidFill>
              </a:rPr>
            </a:br>
            <a:r>
              <a:rPr lang="en-US" dirty="0">
                <a:solidFill>
                  <a:schemeClr val="bg1"/>
                </a:solidFill>
              </a:rPr>
              <a:t>Drawer Tests </a:t>
            </a:r>
          </a:p>
        </p:txBody>
      </p:sp>
      <p:sp>
        <p:nvSpPr>
          <p:cNvPr id="3" name="Content Placeholder 2">
            <a:extLst>
              <a:ext uri="{FF2B5EF4-FFF2-40B4-BE49-F238E27FC236}">
                <a16:creationId xmlns:a16="http://schemas.microsoft.com/office/drawing/2014/main" id="{A88F9643-5F50-3944-ACCF-E09F522B3D24}"/>
              </a:ext>
            </a:extLst>
          </p:cNvPr>
          <p:cNvSpPr>
            <a:spLocks noGrp="1"/>
          </p:cNvSpPr>
          <p:nvPr>
            <p:ph idx="1"/>
          </p:nvPr>
        </p:nvSpPr>
        <p:spPr>
          <a:xfrm>
            <a:off x="629841" y="2454442"/>
            <a:ext cx="7886700" cy="3657819"/>
          </a:xfrm>
        </p:spPr>
        <p:txBody>
          <a:bodyPr/>
          <a:lstStyle/>
          <a:p>
            <a:r>
              <a:rPr lang="en-US" dirty="0"/>
              <a:t>7.1 – Drawer Cycling</a:t>
            </a:r>
          </a:p>
          <a:p>
            <a:r>
              <a:rPr lang="en-US" dirty="0"/>
              <a:t>7.2 – Drawer Closing Impact</a:t>
            </a:r>
          </a:p>
        </p:txBody>
      </p:sp>
      <p:pic>
        <p:nvPicPr>
          <p:cNvPr id="4" name="Audio 2">
            <a:hlinkClick r:id="" action="ppaction://media"/>
            <a:extLst>
              <a:ext uri="{FF2B5EF4-FFF2-40B4-BE49-F238E27FC236}">
                <a16:creationId xmlns:a16="http://schemas.microsoft.com/office/drawing/2014/main" id="{353F5DC9-F940-A840-A6A2-250DDEBADA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69777543"/>
      </p:ext>
    </p:extLst>
  </p:cSld>
  <p:clrMapOvr>
    <a:masterClrMapping/>
  </p:clrMapOvr>
  <p:transition advClick="0" advTm="17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F4AF3F-0987-8B44-B7AB-DBB1ED18F5A9}"/>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a:r>
              <a:rPr lang="en-US" sz="3200" kern="1200" dirty="0">
                <a:solidFill>
                  <a:srgbClr val="FFFFFF"/>
                </a:solidFill>
                <a:latin typeface="+mj-lt"/>
                <a:ea typeface="+mj-ea"/>
                <a:cs typeface="+mj-cs"/>
              </a:rPr>
              <a:t>KCMA/ANSI A161.1 </a:t>
            </a:r>
            <a:r>
              <a:rPr lang="en-US" sz="3200" dirty="0">
                <a:solidFill>
                  <a:schemeClr val="bg1"/>
                </a:solidFill>
              </a:rPr>
              <a:t>Standard </a:t>
            </a:r>
            <a:r>
              <a:rPr lang="en-US" sz="3200" kern="1200" dirty="0">
                <a:solidFill>
                  <a:srgbClr val="FFFFFF"/>
                </a:solidFill>
                <a:latin typeface="+mj-lt"/>
                <a:ea typeface="+mj-ea"/>
                <a:cs typeface="+mj-cs"/>
              </a:rPr>
              <a:t>– Section 7:</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Drawer Tests – Drawer Cycling</a:t>
            </a:r>
          </a:p>
        </p:txBody>
      </p:sp>
      <p:cxnSp>
        <p:nvCxnSpPr>
          <p:cNvPr id="14"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4" descr="20060403_0010">
            <a:extLst>
              <a:ext uri="{FF2B5EF4-FFF2-40B4-BE49-F238E27FC236}">
                <a16:creationId xmlns:a16="http://schemas.microsoft.com/office/drawing/2014/main" id="{3781C86B-AC62-B744-B23F-7C87A6D13875}"/>
              </a:ext>
            </a:extLst>
          </p:cNvPr>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tretch>
            <a:fillRect/>
          </a:stretch>
        </p:blipFill>
        <p:spPr bwMode="auto">
          <a:xfrm>
            <a:off x="3865366" y="1230327"/>
            <a:ext cx="4915159" cy="4405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2">
            <a:hlinkClick r:id="" action="ppaction://media"/>
            <a:extLst>
              <a:ext uri="{FF2B5EF4-FFF2-40B4-BE49-F238E27FC236}">
                <a16:creationId xmlns:a16="http://schemas.microsoft.com/office/drawing/2014/main" id="{39589E18-84B2-FC4E-9996-91AC75F870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77088735"/>
      </p:ext>
    </p:extLst>
  </p:cSld>
  <p:clrMapOvr>
    <a:masterClrMapping/>
  </p:clrMapOvr>
  <p:transition advClick="0" advTm="403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C332A_tif">
            <a:extLst>
              <a:ext uri="{FF2B5EF4-FFF2-40B4-BE49-F238E27FC236}">
                <a16:creationId xmlns:a16="http://schemas.microsoft.com/office/drawing/2014/main" id="{22ABA49B-4BC6-1848-8841-FAA61D067FB9}"/>
              </a:ext>
            </a:extLst>
          </p:cNvPr>
          <p:cNvPicPr>
            <a:picLocks noChangeAspect="1" noChangeArrowheads="1"/>
          </p:cNvPicPr>
          <p:nvPr/>
        </p:nvPicPr>
        <p:blipFill rotWithShape="1">
          <a:blip r:embed="rId5">
            <a:duotone>
              <a:prstClr val="black"/>
              <a:schemeClr val="tx2">
                <a:tint val="45000"/>
                <a:satMod val="400000"/>
              </a:schemeClr>
            </a:duotone>
            <a:alphaModFix amt="35000"/>
            <a:extLst>
              <a:ext uri="{28A0092B-C50C-407E-A947-70E740481C1C}">
                <a14:useLocalDpi xmlns:a14="http://schemas.microsoft.com/office/drawing/2010/main" val="0"/>
              </a:ext>
            </a:extLst>
          </a:blip>
          <a:srcRect r="1334"/>
          <a:stretch/>
        </p:blipFill>
        <p:spPr bwMode="auto">
          <a:xfrm>
            <a:off x="-267402" y="-128336"/>
            <a:ext cx="9753633" cy="73152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CA20BA-A721-594C-B64C-175E8283740F}"/>
              </a:ext>
            </a:extLst>
          </p:cNvPr>
          <p:cNvSpPr>
            <a:spLocks noGrp="1"/>
          </p:cNvSpPr>
          <p:nvPr>
            <p:ph type="title"/>
          </p:nvPr>
        </p:nvSpPr>
        <p:spPr>
          <a:xfrm>
            <a:off x="613986" y="466328"/>
            <a:ext cx="7342897" cy="994172"/>
          </a:xfrm>
        </p:spPr>
        <p:txBody>
          <a:bodyPr vert="horz" lIns="91440" tIns="45720" rIns="91440" bIns="45720" rtlCol="0" anchor="ctr">
            <a:noAutofit/>
          </a:bodyPr>
          <a:lstStyle/>
          <a:p>
            <a:pPr algn="ctr" defTabSz="685800"/>
            <a:r>
              <a:rPr lang="en-US" sz="3200" kern="1200" dirty="0">
                <a:solidFill>
                  <a:schemeClr val="tx1"/>
                </a:solidFill>
                <a:latin typeface="+mj-lt"/>
                <a:ea typeface="+mj-ea"/>
                <a:cs typeface="+mj-cs"/>
              </a:rPr>
              <a:t>KCMA/ANSI A161.1 </a:t>
            </a:r>
            <a:r>
              <a:rPr lang="en-US" sz="3200" dirty="0">
                <a:solidFill>
                  <a:schemeClr val="tx1"/>
                </a:solidFill>
              </a:rPr>
              <a:t>Standard</a:t>
            </a:r>
            <a:r>
              <a:rPr lang="en-US" sz="3200" dirty="0">
                <a:solidFill>
                  <a:schemeClr val="bg1"/>
                </a:solidFill>
              </a:rPr>
              <a:t> </a:t>
            </a:r>
            <a:r>
              <a:rPr lang="en-US" sz="3200" kern="1200" dirty="0">
                <a:solidFill>
                  <a:schemeClr val="tx1"/>
                </a:solidFill>
                <a:latin typeface="+mj-lt"/>
                <a:ea typeface="+mj-ea"/>
                <a:cs typeface="+mj-cs"/>
              </a:rPr>
              <a:t>– Section 7:</a:t>
            </a: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Drawer Tests – Drawer </a:t>
            </a:r>
            <a:r>
              <a:rPr lang="en-US" sz="3200" dirty="0">
                <a:solidFill>
                  <a:schemeClr val="tx1"/>
                </a:solidFill>
              </a:rPr>
              <a:t>Closing</a:t>
            </a:r>
            <a:r>
              <a:rPr lang="en-US" sz="3200" kern="1200" dirty="0">
                <a:solidFill>
                  <a:schemeClr val="tx1"/>
                </a:solidFill>
                <a:latin typeface="+mj-lt"/>
                <a:ea typeface="+mj-ea"/>
                <a:cs typeface="+mj-cs"/>
              </a:rPr>
              <a:t> Impact</a:t>
            </a:r>
          </a:p>
        </p:txBody>
      </p:sp>
      <p:sp>
        <p:nvSpPr>
          <p:cNvPr id="10"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6780" y="1785273"/>
            <a:ext cx="4427201" cy="5072728"/>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 name="Picture 1">
            <a:extLst>
              <a:ext uri="{FF2B5EF4-FFF2-40B4-BE49-F238E27FC236}">
                <a16:creationId xmlns:a16="http://schemas.microsoft.com/office/drawing/2014/main" id="{87C93E92-BAC2-414A-B60F-20AD1F644868}"/>
              </a:ext>
            </a:extLst>
          </p:cNvPr>
          <p:cNvPicPr>
            <a:picLocks noChangeAspect="1"/>
          </p:cNvPicPr>
          <p:nvPr/>
        </p:nvPicPr>
        <p:blipFill rotWithShape="1">
          <a:blip r:embed="rId6">
            <a:extLst>
              <a:ext uri="{28A0092B-C50C-407E-A947-70E740481C1C}">
                <a14:useLocalDpi xmlns:a14="http://schemas.microsoft.com/office/drawing/2010/main" val="0"/>
              </a:ext>
            </a:extLst>
          </a:blip>
          <a:srcRect r="2" b="2189"/>
          <a:stretch/>
        </p:blipFill>
        <p:spPr bwMode="auto">
          <a:xfrm>
            <a:off x="4861786" y="1898174"/>
            <a:ext cx="4282214" cy="4927741"/>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1">
            <a:hlinkClick r:id="" action="ppaction://media"/>
            <a:extLst>
              <a:ext uri="{FF2B5EF4-FFF2-40B4-BE49-F238E27FC236}">
                <a16:creationId xmlns:a16="http://schemas.microsoft.com/office/drawing/2014/main" id="{3A6F3835-DD4F-2848-A02E-51F3160292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00196915"/>
      </p:ext>
    </p:extLst>
  </p:cSld>
  <p:clrMapOvr>
    <a:overrideClrMapping bg1="dk1" tx1="lt1" bg2="dk2" tx2="lt2" accent1="accent1" accent2="accent2" accent3="accent3" accent4="accent4" accent5="accent5" accent6="accent6" hlink="hlink" folHlink="folHlink"/>
  </p:clrMapOvr>
  <p:transition advClick="0" advTm="33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7773-9BF9-2943-98A6-01A4A5E1A687}"/>
              </a:ext>
            </a:extLst>
          </p:cNvPr>
          <p:cNvSpPr>
            <a:spLocks noGrp="1"/>
          </p:cNvSpPr>
          <p:nvPr>
            <p:ph type="title"/>
          </p:nvPr>
        </p:nvSpPr>
        <p:spPr>
          <a:xfrm>
            <a:off x="629841" y="745739"/>
            <a:ext cx="7886700" cy="731045"/>
          </a:xfrm>
        </p:spPr>
        <p:txBody>
          <a:bodyPr>
            <a:normAutofit fontScale="90000"/>
          </a:bodyPr>
          <a:lstStyle/>
          <a:p>
            <a:pPr algn="ctr"/>
            <a:r>
              <a:rPr lang="en-US" dirty="0">
                <a:solidFill>
                  <a:schemeClr val="bg1"/>
                </a:solidFill>
              </a:rPr>
              <a:t>KCMA/ANSI A161.1 Standard – Section 8: </a:t>
            </a:r>
            <a:br>
              <a:rPr lang="en-US" dirty="0">
                <a:solidFill>
                  <a:schemeClr val="bg1"/>
                </a:solidFill>
              </a:rPr>
            </a:br>
            <a:r>
              <a:rPr lang="en-US" dirty="0">
                <a:solidFill>
                  <a:schemeClr val="bg1"/>
                </a:solidFill>
              </a:rPr>
              <a:t>Finish Specifications</a:t>
            </a:r>
          </a:p>
        </p:txBody>
      </p:sp>
      <p:sp>
        <p:nvSpPr>
          <p:cNvPr id="3" name="Content Placeholder 2">
            <a:extLst>
              <a:ext uri="{FF2B5EF4-FFF2-40B4-BE49-F238E27FC236}">
                <a16:creationId xmlns:a16="http://schemas.microsoft.com/office/drawing/2014/main" id="{845B3EE3-3CD5-2B4F-8858-57F69D551A52}"/>
              </a:ext>
            </a:extLst>
          </p:cNvPr>
          <p:cNvSpPr>
            <a:spLocks noGrp="1"/>
          </p:cNvSpPr>
          <p:nvPr>
            <p:ph idx="1"/>
          </p:nvPr>
        </p:nvSpPr>
        <p:spPr>
          <a:xfrm>
            <a:off x="629841" y="2358189"/>
            <a:ext cx="7886700" cy="3754072"/>
          </a:xfrm>
        </p:spPr>
        <p:txBody>
          <a:bodyPr/>
          <a:lstStyle/>
          <a:p>
            <a:r>
              <a:rPr lang="en-US" dirty="0"/>
              <a:t>Exposed Surfaces</a:t>
            </a:r>
          </a:p>
          <a:p>
            <a:pPr lvl="1"/>
            <a:r>
              <a:rPr lang="en-US" dirty="0"/>
              <a:t>Free of saw marks</a:t>
            </a:r>
          </a:p>
          <a:p>
            <a:pPr lvl="1"/>
            <a:r>
              <a:rPr lang="en-US" dirty="0"/>
              <a:t>Fully finished</a:t>
            </a:r>
          </a:p>
          <a:p>
            <a:pPr lvl="1"/>
            <a:r>
              <a:rPr lang="en-US" dirty="0"/>
              <a:t>Finish free of imperfections</a:t>
            </a:r>
          </a:p>
          <a:p>
            <a:pPr lvl="1"/>
            <a:r>
              <a:rPr lang="en-US" dirty="0"/>
              <a:t>Nails and staples set and holes filled</a:t>
            </a:r>
          </a:p>
          <a:p>
            <a:pPr lvl="1"/>
            <a:r>
              <a:rPr lang="en-US" dirty="0"/>
              <a:t>Cabinet finishes are inspected to ensure that stringent standards of appearance are met</a:t>
            </a:r>
          </a:p>
        </p:txBody>
      </p:sp>
      <p:pic>
        <p:nvPicPr>
          <p:cNvPr id="4" name="Audio 3">
            <a:hlinkClick r:id="" action="ppaction://media"/>
            <a:extLst>
              <a:ext uri="{FF2B5EF4-FFF2-40B4-BE49-F238E27FC236}">
                <a16:creationId xmlns:a16="http://schemas.microsoft.com/office/drawing/2014/main" id="{8AF8303D-7A86-1948-BAC1-D3803841CC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57151005"/>
      </p:ext>
    </p:extLst>
  </p:cSld>
  <p:clrMapOvr>
    <a:masterClrMapping/>
  </p:clrMapOvr>
  <p:transition advClick="0" advTm="32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8BA3-D59E-DA4B-8861-90C414383CEC}"/>
              </a:ext>
            </a:extLst>
          </p:cNvPr>
          <p:cNvSpPr>
            <a:spLocks noGrp="1"/>
          </p:cNvSpPr>
          <p:nvPr>
            <p:ph type="title"/>
          </p:nvPr>
        </p:nvSpPr>
        <p:spPr>
          <a:xfrm>
            <a:off x="629841" y="745739"/>
            <a:ext cx="7886700" cy="731045"/>
          </a:xfrm>
        </p:spPr>
        <p:txBody>
          <a:bodyPr>
            <a:normAutofit fontScale="90000"/>
          </a:bodyPr>
          <a:lstStyle/>
          <a:p>
            <a:pPr algn="ctr"/>
            <a:r>
              <a:rPr lang="en-US" dirty="0">
                <a:solidFill>
                  <a:schemeClr val="bg1"/>
                </a:solidFill>
              </a:rPr>
              <a:t>KCMA/ANSI A161.1 Standard – Section 9: </a:t>
            </a:r>
            <a:br>
              <a:rPr lang="en-US" dirty="0">
                <a:solidFill>
                  <a:schemeClr val="bg1"/>
                </a:solidFill>
              </a:rPr>
            </a:br>
            <a:r>
              <a:rPr lang="en-US" dirty="0">
                <a:solidFill>
                  <a:schemeClr val="bg1"/>
                </a:solidFill>
              </a:rPr>
              <a:t>Finish Tests</a:t>
            </a:r>
          </a:p>
        </p:txBody>
      </p:sp>
      <p:sp>
        <p:nvSpPr>
          <p:cNvPr id="3" name="Content Placeholder 2">
            <a:extLst>
              <a:ext uri="{FF2B5EF4-FFF2-40B4-BE49-F238E27FC236}">
                <a16:creationId xmlns:a16="http://schemas.microsoft.com/office/drawing/2014/main" id="{4F490AD7-6100-8A44-B9CA-6DEAC4F22FDF}"/>
              </a:ext>
            </a:extLst>
          </p:cNvPr>
          <p:cNvSpPr>
            <a:spLocks noGrp="1"/>
          </p:cNvSpPr>
          <p:nvPr>
            <p:ph idx="1"/>
          </p:nvPr>
        </p:nvSpPr>
        <p:spPr>
          <a:xfrm>
            <a:off x="629841" y="2277979"/>
            <a:ext cx="7886700" cy="3834282"/>
          </a:xfrm>
        </p:spPr>
        <p:txBody>
          <a:bodyPr/>
          <a:lstStyle/>
          <a:p>
            <a:r>
              <a:rPr lang="en-US" dirty="0"/>
              <a:t>Six finish tests are performed</a:t>
            </a:r>
          </a:p>
          <a:p>
            <a:pPr lvl="1"/>
            <a:r>
              <a:rPr lang="en-US" dirty="0"/>
              <a:t>Shrinkage &amp; Heat Resistance</a:t>
            </a:r>
          </a:p>
          <a:p>
            <a:pPr lvl="1"/>
            <a:r>
              <a:rPr lang="en-US" dirty="0"/>
              <a:t>Hot &amp; Cold Check Resistance</a:t>
            </a:r>
          </a:p>
          <a:p>
            <a:pPr lvl="1"/>
            <a:r>
              <a:rPr lang="en-US" dirty="0"/>
              <a:t>Chemical Resistance</a:t>
            </a:r>
          </a:p>
          <a:p>
            <a:pPr lvl="1"/>
            <a:r>
              <a:rPr lang="en-US" dirty="0"/>
              <a:t>Detergent &amp; Water Resistance</a:t>
            </a:r>
          </a:p>
          <a:p>
            <a:pPr lvl="1"/>
            <a:r>
              <a:rPr lang="en-US" dirty="0"/>
              <a:t>Metal Cabinet Rust Resistance</a:t>
            </a:r>
          </a:p>
          <a:p>
            <a:pPr lvl="1"/>
            <a:r>
              <a:rPr lang="en-US" dirty="0"/>
              <a:t>Water Holdout of Interior Surfaces</a:t>
            </a:r>
          </a:p>
        </p:txBody>
      </p:sp>
      <p:pic>
        <p:nvPicPr>
          <p:cNvPr id="4" name="Audio 1">
            <a:hlinkClick r:id="" action="ppaction://media"/>
            <a:extLst>
              <a:ext uri="{FF2B5EF4-FFF2-40B4-BE49-F238E27FC236}">
                <a16:creationId xmlns:a16="http://schemas.microsoft.com/office/drawing/2014/main" id="{8238F696-84FB-E047-9B24-D54D15682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8914115"/>
      </p:ext>
    </p:extLst>
  </p:cSld>
  <p:clrMapOvr>
    <a:masterClrMapping/>
  </p:clrMapOvr>
  <p:transition advClick="0" advTm="16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E24D-CD8F-7C47-AC73-1E323CFDF31E}"/>
              </a:ext>
            </a:extLst>
          </p:cNvPr>
          <p:cNvSpPr>
            <a:spLocks noGrp="1"/>
          </p:cNvSpPr>
          <p:nvPr>
            <p:ph type="title"/>
          </p:nvPr>
        </p:nvSpPr>
        <p:spPr>
          <a:xfrm>
            <a:off x="628650" y="745739"/>
            <a:ext cx="7886700" cy="731045"/>
          </a:xfrm>
        </p:spPr>
        <p:txBody>
          <a:bodyPr>
            <a:normAutofit fontScale="90000"/>
          </a:bodyPr>
          <a:lstStyle/>
          <a:p>
            <a:pPr algn="ctr"/>
            <a:r>
              <a:rPr lang="en-US" dirty="0">
                <a:solidFill>
                  <a:schemeClr val="bg1"/>
                </a:solidFill>
              </a:rPr>
              <a:t>KCMA/ANSI A161.1 Standard – Section 9: </a:t>
            </a:r>
            <a:br>
              <a:rPr lang="en-US" dirty="0">
                <a:solidFill>
                  <a:schemeClr val="bg1"/>
                </a:solidFill>
              </a:rPr>
            </a:br>
            <a:r>
              <a:rPr lang="en-US" dirty="0">
                <a:solidFill>
                  <a:schemeClr val="bg1"/>
                </a:solidFill>
              </a:rPr>
              <a:t>Finish Tests – Shrinkage &amp; Heat Resistance</a:t>
            </a:r>
          </a:p>
        </p:txBody>
      </p:sp>
      <p:sp>
        <p:nvSpPr>
          <p:cNvPr id="3" name="Content Placeholder 2">
            <a:extLst>
              <a:ext uri="{FF2B5EF4-FFF2-40B4-BE49-F238E27FC236}">
                <a16:creationId xmlns:a16="http://schemas.microsoft.com/office/drawing/2014/main" id="{B63790AE-01DD-374C-88AB-86DC6C0A0E9F}"/>
              </a:ext>
            </a:extLst>
          </p:cNvPr>
          <p:cNvSpPr>
            <a:spLocks noGrp="1"/>
          </p:cNvSpPr>
          <p:nvPr>
            <p:ph idx="1"/>
          </p:nvPr>
        </p:nvSpPr>
        <p:spPr>
          <a:xfrm>
            <a:off x="629841" y="2294021"/>
            <a:ext cx="7886700" cy="3818240"/>
          </a:xfrm>
        </p:spPr>
        <p:txBody>
          <a:bodyPr/>
          <a:lstStyle/>
          <a:p>
            <a:r>
              <a:rPr lang="en-US" dirty="0"/>
              <a:t>24 hour exposure to 120℉ / 70% relative humidity</a:t>
            </a:r>
          </a:p>
          <a:p>
            <a:pPr lvl="1"/>
            <a:r>
              <a:rPr lang="en-US" dirty="0"/>
              <a:t>Finish shall show no signs of damage</a:t>
            </a:r>
          </a:p>
        </p:txBody>
      </p:sp>
      <p:pic>
        <p:nvPicPr>
          <p:cNvPr id="4" name="Audio 1">
            <a:hlinkClick r:id="" action="ppaction://media"/>
            <a:extLst>
              <a:ext uri="{FF2B5EF4-FFF2-40B4-BE49-F238E27FC236}">
                <a16:creationId xmlns:a16="http://schemas.microsoft.com/office/drawing/2014/main" id="{A58CBC87-9AAC-6B4C-92F4-752442030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76280615"/>
      </p:ext>
    </p:extLst>
  </p:cSld>
  <p:clrMapOvr>
    <a:masterClrMapping/>
  </p:clrMapOvr>
  <p:transition advClick="0" advTm="47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37569C-55B4-439D-A247-CC3CE2BF4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56CBF-28D4-734D-8E77-C13A6968845C}"/>
              </a:ext>
            </a:extLst>
          </p:cNvPr>
          <p:cNvSpPr>
            <a:spLocks noGrp="1"/>
          </p:cNvSpPr>
          <p:nvPr>
            <p:ph type="title"/>
          </p:nvPr>
        </p:nvSpPr>
        <p:spPr>
          <a:xfrm>
            <a:off x="433138" y="489414"/>
            <a:ext cx="5069304" cy="1345157"/>
          </a:xfrm>
        </p:spPr>
        <p:txBody>
          <a:bodyPr vert="horz" lIns="91440" tIns="45720" rIns="91440" bIns="45720" rtlCol="0" anchor="ctr">
            <a:noAutofit/>
          </a:bodyPr>
          <a:lstStyle/>
          <a:p>
            <a:pPr algn="ctr"/>
            <a:r>
              <a:rPr lang="en-US" sz="2800" dirty="0">
                <a:solidFill>
                  <a:schemeClr val="bg1"/>
                </a:solidFill>
              </a:rPr>
              <a:t>KCMA/ANSI A161.1 Standard – </a:t>
            </a:r>
            <a:br>
              <a:rPr lang="en-US" sz="2800" dirty="0">
                <a:solidFill>
                  <a:schemeClr val="bg1"/>
                </a:solidFill>
              </a:rPr>
            </a:br>
            <a:r>
              <a:rPr lang="en-US" sz="2800" dirty="0">
                <a:solidFill>
                  <a:schemeClr val="bg1"/>
                </a:solidFill>
              </a:rPr>
              <a:t>Section 9: Finish Tests – </a:t>
            </a:r>
            <a:br>
              <a:rPr lang="en-US" sz="2800" dirty="0">
                <a:solidFill>
                  <a:schemeClr val="bg1"/>
                </a:solidFill>
              </a:rPr>
            </a:br>
            <a:r>
              <a:rPr lang="en-US" sz="2800" dirty="0">
                <a:solidFill>
                  <a:schemeClr val="bg1"/>
                </a:solidFill>
              </a:rPr>
              <a:t>Hot &amp; Cold Check Resistance</a:t>
            </a:r>
          </a:p>
        </p:txBody>
      </p:sp>
      <p:sp>
        <p:nvSpPr>
          <p:cNvPr id="3" name="Content Placeholder 2">
            <a:extLst>
              <a:ext uri="{FF2B5EF4-FFF2-40B4-BE49-F238E27FC236}">
                <a16:creationId xmlns:a16="http://schemas.microsoft.com/office/drawing/2014/main" id="{B84DD19B-6C7C-D24A-9368-BD32A13888BA}"/>
              </a:ext>
            </a:extLst>
          </p:cNvPr>
          <p:cNvSpPr>
            <a:spLocks noGrp="1"/>
          </p:cNvSpPr>
          <p:nvPr>
            <p:ph idx="1"/>
          </p:nvPr>
        </p:nvSpPr>
        <p:spPr>
          <a:xfrm>
            <a:off x="616136" y="2121762"/>
            <a:ext cx="4653738" cy="3626917"/>
          </a:xfrm>
        </p:spPr>
        <p:txBody>
          <a:bodyPr vert="horz" lIns="91440" tIns="45720" rIns="91440" bIns="45720" rtlCol="0">
            <a:normAutofit/>
          </a:bodyPr>
          <a:lstStyle/>
          <a:p>
            <a:r>
              <a:rPr lang="en-US" dirty="0">
                <a:solidFill>
                  <a:schemeClr val="tx1"/>
                </a:solidFill>
              </a:rPr>
              <a:t>Hotbox at 120℉ and 70% relative humidity for one hour</a:t>
            </a:r>
          </a:p>
          <a:p>
            <a:r>
              <a:rPr lang="en-US" dirty="0">
                <a:solidFill>
                  <a:schemeClr val="tx1"/>
                </a:solidFill>
              </a:rPr>
              <a:t>Return to room temperature and humidity</a:t>
            </a:r>
          </a:p>
          <a:p>
            <a:r>
              <a:rPr lang="en-US" dirty="0">
                <a:solidFill>
                  <a:schemeClr val="tx1"/>
                </a:solidFill>
              </a:rPr>
              <a:t>Cold box at -5℉ for one hour</a:t>
            </a:r>
          </a:p>
          <a:p>
            <a:r>
              <a:rPr lang="en-US" dirty="0">
                <a:solidFill>
                  <a:schemeClr val="tx1"/>
                </a:solidFill>
              </a:rPr>
              <a:t>Repeated 5 times</a:t>
            </a:r>
          </a:p>
        </p:txBody>
      </p:sp>
      <p:pic>
        <p:nvPicPr>
          <p:cNvPr id="6" name="Picture 12" descr="OEN_021C">
            <a:extLst>
              <a:ext uri="{FF2B5EF4-FFF2-40B4-BE49-F238E27FC236}">
                <a16:creationId xmlns:a16="http://schemas.microsoft.com/office/drawing/2014/main" id="{7A8AE922-7199-2441-A42F-11F71896435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84514" y="306908"/>
            <a:ext cx="1230876" cy="22045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SCM_090">
            <a:extLst>
              <a:ext uri="{FF2B5EF4-FFF2-40B4-BE49-F238E27FC236}">
                <a16:creationId xmlns:a16="http://schemas.microsoft.com/office/drawing/2014/main" id="{6FBB7DC2-75B0-6245-8A0E-F66CA702656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448391" y="376899"/>
            <a:ext cx="1455578" cy="20793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MPj04277500000[1]">
            <a:extLst>
              <a:ext uri="{FF2B5EF4-FFF2-40B4-BE49-F238E27FC236}">
                <a16:creationId xmlns:a16="http://schemas.microsoft.com/office/drawing/2014/main" id="{977434FD-D347-8245-B0D0-8DF758DC825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72163" y="3425831"/>
            <a:ext cx="3031807" cy="20161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a:extLst>
              <a:ext uri="{FF2B5EF4-FFF2-40B4-BE49-F238E27FC236}">
                <a16:creationId xmlns:a16="http://schemas.microsoft.com/office/drawing/2014/main" id="{0C1D0D9F-8BA4-BD41-845E-A21E266A4DDE}"/>
              </a:ext>
            </a:extLst>
          </p:cNvPr>
          <p:cNvSpPr>
            <a:spLocks noChangeArrowheads="1"/>
          </p:cNvSpPr>
          <p:nvPr/>
        </p:nvSpPr>
        <p:spPr bwMode="auto">
          <a:xfrm>
            <a:off x="7597422" y="3409789"/>
            <a:ext cx="914400" cy="457200"/>
          </a:xfrm>
          <a:prstGeom prst="wedgeRectCallout">
            <a:avLst>
              <a:gd name="adj1" fmla="val -89412"/>
              <a:gd name="adj2" fmla="val 90972"/>
            </a:avLst>
          </a:prstGeom>
          <a:solidFill>
            <a:schemeClr val="accent4">
              <a:lumMod val="20000"/>
              <a:lumOff val="80000"/>
            </a:schemeClr>
          </a:solidFill>
          <a:ln w="9525">
            <a:solidFill>
              <a:schemeClr val="tx1"/>
            </a:solidFill>
            <a:miter lim="800000"/>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dirty="0"/>
              <a:t>It’s KCMA</a:t>
            </a:r>
          </a:p>
          <a:p>
            <a:pPr algn="ctr" eaLnBrk="1" hangingPunct="1">
              <a:spcBef>
                <a:spcPct val="0"/>
              </a:spcBef>
              <a:buFontTx/>
              <a:buNone/>
            </a:pPr>
            <a:r>
              <a:rPr lang="en-US" altLang="en-US" sz="1200" dirty="0"/>
              <a:t>Certified!</a:t>
            </a:r>
          </a:p>
        </p:txBody>
      </p:sp>
      <p:pic>
        <p:nvPicPr>
          <p:cNvPr id="9" name="Audio 1">
            <a:hlinkClick r:id="" action="ppaction://media"/>
            <a:extLst>
              <a:ext uri="{FF2B5EF4-FFF2-40B4-BE49-F238E27FC236}">
                <a16:creationId xmlns:a16="http://schemas.microsoft.com/office/drawing/2014/main" id="{FF682489-82C5-484D-A4C2-F1100A618A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28323925"/>
      </p:ext>
    </p:extLst>
  </p:cSld>
  <p:clrMapOvr>
    <a:masterClrMapping/>
  </p:clrMapOvr>
  <p:transition advClick="0" advTm="55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727B-F224-8E42-BF39-9718CFAE7E59}"/>
              </a:ext>
            </a:extLst>
          </p:cNvPr>
          <p:cNvSpPr>
            <a:spLocks noGrp="1"/>
          </p:cNvSpPr>
          <p:nvPr>
            <p:ph type="title"/>
          </p:nvPr>
        </p:nvSpPr>
        <p:spPr>
          <a:xfrm>
            <a:off x="5652392" y="156344"/>
            <a:ext cx="3491607" cy="1702952"/>
          </a:xfrm>
        </p:spPr>
        <p:txBody>
          <a:bodyPr vert="horz" lIns="91440" tIns="45720" rIns="91440" bIns="45720" rtlCol="0" anchor="ctr">
            <a:noAutofit/>
          </a:bodyPr>
          <a:lstStyle/>
          <a:p>
            <a:pPr algn="ctr"/>
            <a:r>
              <a:rPr lang="en-US" sz="2400" dirty="0">
                <a:solidFill>
                  <a:schemeClr val="tx1"/>
                </a:solidFill>
              </a:rPr>
              <a:t>KCMA/ANSI A161.1 Standard – Section 9:</a:t>
            </a:r>
            <a:br>
              <a:rPr lang="en-US" sz="2400" dirty="0">
                <a:solidFill>
                  <a:schemeClr val="tx1"/>
                </a:solidFill>
              </a:rPr>
            </a:br>
            <a:r>
              <a:rPr lang="en-US" sz="2400" dirty="0">
                <a:solidFill>
                  <a:schemeClr val="tx1"/>
                </a:solidFill>
              </a:rPr>
              <a:t>Finish Tests – Chemical Resistance</a:t>
            </a:r>
          </a:p>
        </p:txBody>
      </p:sp>
      <p:sp>
        <p:nvSpPr>
          <p:cNvPr id="12" name="Rectangle 11">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239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051" y="438538"/>
            <a:ext cx="5032638" cy="6002060"/>
          </a:xfrm>
          <a:prstGeom prst="rect">
            <a:avLst/>
          </a:prstGeom>
          <a:solidFill>
            <a:schemeClr val="bg1">
              <a:alpha val="40000"/>
            </a:schemeClr>
          </a:solidFill>
          <a:ln w="6350" cap="flat" cmpd="sng" algn="ctr">
            <a:noFill/>
            <a:prstDash val="solid"/>
          </a:ln>
          <a:effectLst>
            <a:softEdge rad="0"/>
          </a:effectLst>
        </p:spPr>
        <p:txBody>
          <a:bodyPr/>
          <a:lstStyle/>
          <a:p>
            <a:endParaRPr lang="en-US"/>
          </a:p>
        </p:txBody>
      </p:sp>
      <p:sp>
        <p:nvSpPr>
          <p:cNvPr id="16" name="Rectangle 15">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13" y="650014"/>
            <a:ext cx="2525413"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6" descr="MPj01755940000[1]">
            <a:extLst>
              <a:ext uri="{FF2B5EF4-FFF2-40B4-BE49-F238E27FC236}">
                <a16:creationId xmlns:a16="http://schemas.microsoft.com/office/drawing/2014/main" id="{4BEE91E8-AD69-7B4B-86D1-5D2848AFD3A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5147" y="810881"/>
            <a:ext cx="2010917" cy="29453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4709" y="650014"/>
            <a:ext cx="2074319"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10" descr="MPj03867810000[1]">
            <a:extLst>
              <a:ext uri="{FF2B5EF4-FFF2-40B4-BE49-F238E27FC236}">
                <a16:creationId xmlns:a16="http://schemas.microsoft.com/office/drawing/2014/main" id="{933E3B45-8E3F-B94F-9DD0-C1F8BD722C3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08151" y="810882"/>
            <a:ext cx="1294696" cy="181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13" y="4088215"/>
            <a:ext cx="2525413"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7" descr="MCj01124960000[1]">
            <a:extLst>
              <a:ext uri="{FF2B5EF4-FFF2-40B4-BE49-F238E27FC236}">
                <a16:creationId xmlns:a16="http://schemas.microsoft.com/office/drawing/2014/main" id="{548996B1-6B82-984F-9BBD-0A592AB864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98845" y="4426010"/>
            <a:ext cx="2283522" cy="14695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4709" y="2947051"/>
            <a:ext cx="2074319"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1" descr="20060403_0181">
            <a:extLst>
              <a:ext uri="{FF2B5EF4-FFF2-40B4-BE49-F238E27FC236}">
                <a16:creationId xmlns:a16="http://schemas.microsoft.com/office/drawing/2014/main" id="{29CE18F4-127B-2047-98D6-A13DD242133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42622" y="3203845"/>
            <a:ext cx="1825754" cy="27415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E36921E7-8EB5-A048-AC84-667F7784FD42}"/>
              </a:ext>
            </a:extLst>
          </p:cNvPr>
          <p:cNvSpPr>
            <a:spLocks noGrp="1"/>
          </p:cNvSpPr>
          <p:nvPr>
            <p:ph idx="1"/>
          </p:nvPr>
        </p:nvSpPr>
        <p:spPr>
          <a:xfrm>
            <a:off x="5965443" y="2396455"/>
            <a:ext cx="2708844" cy="3589615"/>
          </a:xfrm>
        </p:spPr>
        <p:txBody>
          <a:bodyPr vert="horz" lIns="91440" tIns="45720" rIns="91440" bIns="45720" rtlCol="0">
            <a:noAutofit/>
          </a:bodyPr>
          <a:lstStyle/>
          <a:p>
            <a:pPr marL="0" indent="0">
              <a:buNone/>
            </a:pPr>
            <a:r>
              <a:rPr lang="en-US" sz="2400" dirty="0">
                <a:solidFill>
                  <a:schemeClr val="bg1"/>
                </a:solidFill>
              </a:rPr>
              <a:t>Lemon, Orange and Grape juice, Vinegar, Ketchup, Coffee, Olive Oil, Alcohol, Detergent Solution, Yellow Mustard</a:t>
            </a:r>
          </a:p>
        </p:txBody>
      </p:sp>
      <p:pic>
        <p:nvPicPr>
          <p:cNvPr id="15" name="Audio 3">
            <a:hlinkClick r:id="" action="ppaction://media"/>
            <a:extLst>
              <a:ext uri="{FF2B5EF4-FFF2-40B4-BE49-F238E27FC236}">
                <a16:creationId xmlns:a16="http://schemas.microsoft.com/office/drawing/2014/main" id="{50E94529-5B90-FF44-8B7D-549337F337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91095262"/>
      </p:ext>
    </p:extLst>
  </p:cSld>
  <p:clrMapOvr>
    <a:overrideClrMapping bg1="dk1" tx1="lt1" bg2="dk2" tx2="lt2" accent1="accent1" accent2="accent2" accent3="accent3" accent4="accent4" accent5="accent5" accent6="accent6" hlink="hlink" folHlink="folHlink"/>
  </p:clrMapOvr>
  <p:transition advClick="0" advTm="55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FDD76-A4AC-2145-884F-D1875F0D73C8}"/>
              </a:ext>
            </a:extLst>
          </p:cNvPr>
          <p:cNvSpPr>
            <a:spLocks noGrp="1"/>
          </p:cNvSpPr>
          <p:nvPr>
            <p:ph type="title"/>
          </p:nvPr>
        </p:nvSpPr>
        <p:spPr>
          <a:xfrm>
            <a:off x="538066" y="1967266"/>
            <a:ext cx="2316345" cy="2547257"/>
          </a:xfrm>
          <a:noFill/>
        </p:spPr>
        <p:txBody>
          <a:bodyPr vert="horz" lIns="91440" tIns="45720" rIns="91440" bIns="45720" rtlCol="0" anchor="ctr">
            <a:noAutofit/>
          </a:bodyPr>
          <a:lstStyle/>
          <a:p>
            <a:pPr algn="ctr"/>
            <a:r>
              <a:rPr lang="en-US" sz="3200" kern="1200" dirty="0">
                <a:solidFill>
                  <a:srgbClr val="FFFFFF"/>
                </a:solidFill>
                <a:latin typeface="+mj-lt"/>
                <a:ea typeface="+mj-ea"/>
                <a:cs typeface="+mj-cs"/>
              </a:rPr>
              <a:t>KCMA/ANSI A161.1 Standard – Section 9:</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Finish Tests – Water Resistance</a:t>
            </a:r>
          </a:p>
        </p:txBody>
      </p:sp>
      <p:pic>
        <p:nvPicPr>
          <p:cNvPr id="7" name="Picture 4">
            <a:extLst>
              <a:ext uri="{FF2B5EF4-FFF2-40B4-BE49-F238E27FC236}">
                <a16:creationId xmlns:a16="http://schemas.microsoft.com/office/drawing/2014/main" id="{3C7A5B59-8101-9D4C-9721-9B37257A391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a:xfrm>
            <a:off x="3582987" y="1539834"/>
            <a:ext cx="5085525" cy="3776002"/>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Audio 2">
            <a:hlinkClick r:id="" action="ppaction://media"/>
            <a:extLst>
              <a:ext uri="{FF2B5EF4-FFF2-40B4-BE49-F238E27FC236}">
                <a16:creationId xmlns:a16="http://schemas.microsoft.com/office/drawing/2014/main" id="{F0FA2318-5E80-5E4B-91E5-3807083DC3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60503051"/>
      </p:ext>
    </p:extLst>
  </p:cSld>
  <p:clrMapOvr>
    <a:masterClrMapping/>
  </p:clrMapOvr>
  <p:transition advClick="0" advTm="34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366990"/>
            <a:ext cx="8696092" cy="1561171"/>
          </a:xfrm>
        </p:spPr>
        <p:txBody>
          <a:bodyPr>
            <a:normAutofit fontScale="90000"/>
          </a:bodyPr>
          <a:lstStyle/>
          <a:p>
            <a:r>
              <a:rPr lang="en-US" dirty="0"/>
              <a:t>KITCHEN &amp; VANITY CABINETS CERTIFICATION PROGRAMS COURSE</a:t>
            </a:r>
            <a:br>
              <a:rPr lang="en-US" dirty="0"/>
            </a:br>
            <a:r>
              <a:rPr lang="en-US" sz="3100" dirty="0"/>
              <a:t>A161.1, Environmental Stewardship, Severe Use</a:t>
            </a:r>
          </a:p>
        </p:txBody>
      </p:sp>
      <p:pic>
        <p:nvPicPr>
          <p:cNvPr id="4" name="Picture 3">
            <a:extLst>
              <a:ext uri="{FF2B5EF4-FFF2-40B4-BE49-F238E27FC236}">
                <a16:creationId xmlns:a16="http://schemas.microsoft.com/office/drawing/2014/main" id="{5333856C-9A21-BF43-B745-6D2F3A534A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0796" y="457329"/>
            <a:ext cx="1270000" cy="1270000"/>
          </a:xfrm>
          <a:prstGeom prst="rect">
            <a:avLst/>
          </a:prstGeom>
        </p:spPr>
      </p:pic>
      <p:pic>
        <p:nvPicPr>
          <p:cNvPr id="5" name="Audio 2">
            <a:hlinkClick r:id="" action="ppaction://media"/>
            <a:extLst>
              <a:ext uri="{FF2B5EF4-FFF2-40B4-BE49-F238E27FC236}">
                <a16:creationId xmlns:a16="http://schemas.microsoft.com/office/drawing/2014/main" id="{03CAAC9B-CFB8-CF4C-8797-9A159CDAE3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7" name="Subtitle 6">
            <a:extLst>
              <a:ext uri="{FF2B5EF4-FFF2-40B4-BE49-F238E27FC236}">
                <a16:creationId xmlns:a16="http://schemas.microsoft.com/office/drawing/2014/main" id="{96A8AD5C-EFB6-BA47-B385-5E54F159F894}"/>
              </a:ext>
            </a:extLst>
          </p:cNvPr>
          <p:cNvSpPr>
            <a:spLocks noGrp="1"/>
          </p:cNvSpPr>
          <p:nvPr>
            <p:ph type="subTitle" idx="1"/>
          </p:nvPr>
        </p:nvSpPr>
        <p:spPr/>
        <p:txBody>
          <a:bodyPr/>
          <a:lstStyle/>
          <a:p>
            <a:endParaRPr lang="en-US"/>
          </a:p>
        </p:txBody>
      </p:sp>
      <p:pic>
        <p:nvPicPr>
          <p:cNvPr id="6" name="Picture 5" descr="A purple logo with text&#10;&#10;Description automatically generated">
            <a:extLst>
              <a:ext uri="{FF2B5EF4-FFF2-40B4-BE49-F238E27FC236}">
                <a16:creationId xmlns:a16="http://schemas.microsoft.com/office/drawing/2014/main" id="{CA4877C4-9AD6-E97C-804F-4D3A19B023EA}"/>
              </a:ext>
            </a:extLst>
          </p:cNvPr>
          <p:cNvPicPr>
            <a:picLocks noChangeAspect="1"/>
          </p:cNvPicPr>
          <p:nvPr/>
        </p:nvPicPr>
        <p:blipFill>
          <a:blip r:embed="rId7"/>
          <a:stretch>
            <a:fillRect/>
          </a:stretch>
        </p:blipFill>
        <p:spPr>
          <a:xfrm>
            <a:off x="4938469" y="1092329"/>
            <a:ext cx="2189695" cy="1018197"/>
          </a:xfrm>
          <a:prstGeom prst="rect">
            <a:avLst/>
          </a:prstGeom>
        </p:spPr>
      </p:pic>
      <p:pic>
        <p:nvPicPr>
          <p:cNvPr id="1026" name="Picture 1">
            <a:extLst>
              <a:ext uri="{FF2B5EF4-FFF2-40B4-BE49-F238E27FC236}">
                <a16:creationId xmlns:a16="http://schemas.microsoft.com/office/drawing/2014/main" id="{225CBCAB-A9DE-10C3-8339-617796D0CE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8469" y="244039"/>
            <a:ext cx="1390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319797"/>
      </p:ext>
    </p:extLst>
  </p:cSld>
  <p:clrMapOvr>
    <a:masterClrMapping/>
  </p:clrMapOvr>
  <p:transition advClick="0" advTm="19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399C2-3DA7-6747-9B53-CEE121F5554E}"/>
              </a:ext>
            </a:extLst>
          </p:cNvPr>
          <p:cNvSpPr>
            <a:spLocks noGrp="1"/>
          </p:cNvSpPr>
          <p:nvPr>
            <p:ph type="title"/>
          </p:nvPr>
        </p:nvSpPr>
        <p:spPr>
          <a:xfrm>
            <a:off x="234778" y="745739"/>
            <a:ext cx="8756821" cy="731045"/>
          </a:xfrm>
        </p:spPr>
        <p:txBody>
          <a:bodyPr>
            <a:noAutofit/>
          </a:bodyPr>
          <a:lstStyle/>
          <a:p>
            <a:pPr algn="ctr"/>
            <a:r>
              <a:rPr lang="en-US" sz="3200" dirty="0">
                <a:solidFill>
                  <a:schemeClr val="bg1"/>
                </a:solidFill>
              </a:rPr>
              <a:t>KCMA/ANSI A161.1 Standard – Section 9:</a:t>
            </a:r>
            <a:br>
              <a:rPr lang="en-US" sz="3200" dirty="0">
                <a:solidFill>
                  <a:schemeClr val="bg1"/>
                </a:solidFill>
              </a:rPr>
            </a:br>
            <a:r>
              <a:rPr lang="en-US" sz="3200" dirty="0">
                <a:solidFill>
                  <a:schemeClr val="bg1"/>
                </a:solidFill>
              </a:rPr>
              <a:t>Finish Tests – Metal Cabinet Rust Resistance</a:t>
            </a:r>
          </a:p>
        </p:txBody>
      </p:sp>
      <p:sp>
        <p:nvSpPr>
          <p:cNvPr id="3" name="Content Placeholder 2">
            <a:extLst>
              <a:ext uri="{FF2B5EF4-FFF2-40B4-BE49-F238E27FC236}">
                <a16:creationId xmlns:a16="http://schemas.microsoft.com/office/drawing/2014/main" id="{BAF1ED21-1049-F342-90C3-782D16CA6341}"/>
              </a:ext>
            </a:extLst>
          </p:cNvPr>
          <p:cNvSpPr>
            <a:spLocks noGrp="1"/>
          </p:cNvSpPr>
          <p:nvPr>
            <p:ph idx="1"/>
          </p:nvPr>
        </p:nvSpPr>
        <p:spPr>
          <a:xfrm>
            <a:off x="629841" y="2422358"/>
            <a:ext cx="7886700" cy="3689903"/>
          </a:xfrm>
        </p:spPr>
        <p:txBody>
          <a:bodyPr/>
          <a:lstStyle/>
          <a:p>
            <a:r>
              <a:rPr lang="en-US" dirty="0"/>
              <a:t>Scratched to bare metal with a razor blade</a:t>
            </a:r>
          </a:p>
          <a:p>
            <a:pPr lvl="1"/>
            <a:r>
              <a:rPr lang="en-US" dirty="0"/>
              <a:t>12 day exposure of scratched panel to 100℉ and 100% relative humidity</a:t>
            </a:r>
          </a:p>
          <a:p>
            <a:pPr lvl="1"/>
            <a:r>
              <a:rPr lang="en-US" dirty="0"/>
              <a:t>Rust creepage shall not exceed 1/16</a:t>
            </a:r>
            <a:r>
              <a:rPr lang="en-US" baseline="30000" dirty="0"/>
              <a:t>th</a:t>
            </a:r>
            <a:r>
              <a:rPr lang="en-US" dirty="0"/>
              <a:t> inch</a:t>
            </a:r>
          </a:p>
        </p:txBody>
      </p:sp>
      <p:pic>
        <p:nvPicPr>
          <p:cNvPr id="4" name="Audio 1">
            <a:hlinkClick r:id="" action="ppaction://media"/>
            <a:extLst>
              <a:ext uri="{FF2B5EF4-FFF2-40B4-BE49-F238E27FC236}">
                <a16:creationId xmlns:a16="http://schemas.microsoft.com/office/drawing/2014/main" id="{62F58BF4-7D68-D14E-BAE3-429DA5F579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39123419"/>
      </p:ext>
    </p:extLst>
  </p:cSld>
  <p:clrMapOvr>
    <a:masterClrMapping/>
  </p:clrMapOvr>
  <p:transition advClick="0" advTm="226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8C2E4-0F78-C54D-A326-511A2F23EC99}"/>
              </a:ext>
            </a:extLst>
          </p:cNvPr>
          <p:cNvSpPr>
            <a:spLocks noGrp="1"/>
          </p:cNvSpPr>
          <p:nvPr>
            <p:ph type="title"/>
          </p:nvPr>
        </p:nvSpPr>
        <p:spPr>
          <a:xfrm>
            <a:off x="0" y="745739"/>
            <a:ext cx="9144000" cy="731045"/>
          </a:xfrm>
        </p:spPr>
        <p:txBody>
          <a:bodyPr>
            <a:noAutofit/>
          </a:bodyPr>
          <a:lstStyle/>
          <a:p>
            <a:pPr algn="ctr"/>
            <a:r>
              <a:rPr lang="en-US" sz="3200" dirty="0">
                <a:solidFill>
                  <a:schemeClr val="bg1"/>
                </a:solidFill>
              </a:rPr>
              <a:t>KCMA/ANSI A161.1 Standard – Section 9: </a:t>
            </a:r>
            <a:br>
              <a:rPr lang="en-US" sz="3200" dirty="0">
                <a:solidFill>
                  <a:schemeClr val="bg1"/>
                </a:solidFill>
              </a:rPr>
            </a:br>
            <a:r>
              <a:rPr lang="en-US" sz="3200" dirty="0">
                <a:solidFill>
                  <a:schemeClr val="bg1"/>
                </a:solidFill>
              </a:rPr>
              <a:t>Finish Tests – Water Holdout of Interior Surfaces</a:t>
            </a:r>
          </a:p>
        </p:txBody>
      </p:sp>
      <p:sp>
        <p:nvSpPr>
          <p:cNvPr id="3" name="Content Placeholder 2">
            <a:extLst>
              <a:ext uri="{FF2B5EF4-FFF2-40B4-BE49-F238E27FC236}">
                <a16:creationId xmlns:a16="http://schemas.microsoft.com/office/drawing/2014/main" id="{DACB5276-2BF2-A242-89D6-174CBCA0FFAD}"/>
              </a:ext>
            </a:extLst>
          </p:cNvPr>
          <p:cNvSpPr>
            <a:spLocks noGrp="1"/>
          </p:cNvSpPr>
          <p:nvPr>
            <p:ph idx="1"/>
          </p:nvPr>
        </p:nvSpPr>
        <p:spPr>
          <a:xfrm>
            <a:off x="629841" y="2342147"/>
            <a:ext cx="7886700" cy="3770114"/>
          </a:xfrm>
        </p:spPr>
        <p:txBody>
          <a:bodyPr/>
          <a:lstStyle/>
          <a:p>
            <a:r>
              <a:rPr lang="en-US" dirty="0"/>
              <a:t>Test for damage due to mugs/cups, dishes going from a hot dishwasher directly onto a shelf</a:t>
            </a:r>
          </a:p>
          <a:p>
            <a:r>
              <a:rPr lang="en-US" dirty="0"/>
              <a:t>Ceramic coffee cup dipped in boiling water for 5 seconds and placed on a shelf</a:t>
            </a:r>
          </a:p>
          <a:p>
            <a:r>
              <a:rPr lang="en-US" dirty="0"/>
              <a:t>No damage due to exposure</a:t>
            </a:r>
          </a:p>
        </p:txBody>
      </p:sp>
      <p:pic>
        <p:nvPicPr>
          <p:cNvPr id="4" name="Audio 1">
            <a:hlinkClick r:id="" action="ppaction://media"/>
            <a:extLst>
              <a:ext uri="{FF2B5EF4-FFF2-40B4-BE49-F238E27FC236}">
                <a16:creationId xmlns:a16="http://schemas.microsoft.com/office/drawing/2014/main" id="{4D826775-0260-BC4C-AB54-5F147FE55F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04156585"/>
      </p:ext>
    </p:extLst>
  </p:cSld>
  <p:clrMapOvr>
    <a:masterClrMapping/>
  </p:clrMapOvr>
  <p:transition advClick="0" advTm="26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6D6BE-6B3F-2946-81DC-DCCD91FB9E4D}"/>
              </a:ext>
            </a:extLst>
          </p:cNvPr>
          <p:cNvSpPr>
            <a:spLocks noGrp="1"/>
          </p:cNvSpPr>
          <p:nvPr>
            <p:ph type="title"/>
          </p:nvPr>
        </p:nvSpPr>
        <p:spPr>
          <a:xfrm>
            <a:off x="628650" y="745739"/>
            <a:ext cx="7886700" cy="731045"/>
          </a:xfrm>
        </p:spPr>
        <p:txBody>
          <a:bodyPr>
            <a:noAutofit/>
          </a:bodyPr>
          <a:lstStyle/>
          <a:p>
            <a:pPr algn="ctr"/>
            <a:r>
              <a:rPr lang="en-US" sz="3200" dirty="0">
                <a:solidFill>
                  <a:schemeClr val="bg1"/>
                </a:solidFill>
              </a:rPr>
              <a:t>KCMA A161.1 Quality</a:t>
            </a:r>
            <a:br>
              <a:rPr lang="en-US" sz="3200" dirty="0">
                <a:solidFill>
                  <a:schemeClr val="bg1"/>
                </a:solidFill>
              </a:rPr>
            </a:br>
            <a:r>
              <a:rPr lang="en-US" sz="3200" dirty="0">
                <a:solidFill>
                  <a:schemeClr val="bg1"/>
                </a:solidFill>
              </a:rPr>
              <a:t>Certification Program Structure</a:t>
            </a:r>
          </a:p>
        </p:txBody>
      </p:sp>
      <p:sp>
        <p:nvSpPr>
          <p:cNvPr id="3" name="Content Placeholder 2">
            <a:extLst>
              <a:ext uri="{FF2B5EF4-FFF2-40B4-BE49-F238E27FC236}">
                <a16:creationId xmlns:a16="http://schemas.microsoft.com/office/drawing/2014/main" id="{4C8526CC-CFC1-564B-8399-1F4C727D34CB}"/>
              </a:ext>
            </a:extLst>
          </p:cNvPr>
          <p:cNvSpPr>
            <a:spLocks noGrp="1"/>
          </p:cNvSpPr>
          <p:nvPr>
            <p:ph idx="1"/>
          </p:nvPr>
        </p:nvSpPr>
        <p:spPr>
          <a:xfrm>
            <a:off x="629841" y="2374232"/>
            <a:ext cx="7886700" cy="3738029"/>
          </a:xfrm>
        </p:spPr>
        <p:txBody>
          <a:bodyPr/>
          <a:lstStyle/>
          <a:p>
            <a:r>
              <a:rPr lang="en-US" dirty="0"/>
              <a:t>Compliance with KCMA/ANSI A161.1 standard is assured by:</a:t>
            </a:r>
          </a:p>
          <a:p>
            <a:pPr lvl="1"/>
            <a:r>
              <a:rPr lang="en-US" dirty="0"/>
              <a:t>Initial cabinet testing</a:t>
            </a:r>
          </a:p>
          <a:p>
            <a:pPr lvl="1"/>
            <a:r>
              <a:rPr lang="en-US" dirty="0"/>
              <a:t>Periodic unannounced plant pick-up and testing</a:t>
            </a:r>
          </a:p>
          <a:p>
            <a:pPr lvl="1"/>
            <a:r>
              <a:rPr lang="en-US" dirty="0"/>
              <a:t>Additional testing resulting from complaints</a:t>
            </a:r>
          </a:p>
          <a:p>
            <a:pPr lvl="1"/>
            <a:r>
              <a:rPr lang="en-US" dirty="0"/>
              <a:t>All testing is performed by experienced, accredited and independent laboratories</a:t>
            </a:r>
          </a:p>
        </p:txBody>
      </p:sp>
      <p:pic>
        <p:nvPicPr>
          <p:cNvPr id="4" name="Audio 1">
            <a:hlinkClick r:id="" action="ppaction://media"/>
            <a:extLst>
              <a:ext uri="{FF2B5EF4-FFF2-40B4-BE49-F238E27FC236}">
                <a16:creationId xmlns:a16="http://schemas.microsoft.com/office/drawing/2014/main" id="{C186F048-22E1-0A47-BDEE-8DD2CDF13C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98079338"/>
      </p:ext>
    </p:extLst>
  </p:cSld>
  <p:clrMapOvr>
    <a:masterClrMapping/>
  </p:clrMapOvr>
  <p:transition advClick="0" advTm="474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BF88-0D03-A94E-AF44-1CF510BF0410}"/>
              </a:ext>
            </a:extLst>
          </p:cNvPr>
          <p:cNvSpPr>
            <a:spLocks noGrp="1"/>
          </p:cNvSpPr>
          <p:nvPr>
            <p:ph type="title"/>
          </p:nvPr>
        </p:nvSpPr>
        <p:spPr>
          <a:xfrm>
            <a:off x="11533" y="176713"/>
            <a:ext cx="3467759" cy="1622321"/>
          </a:xfrm>
        </p:spPr>
        <p:txBody>
          <a:bodyPr vert="horz" lIns="91440" tIns="45720" rIns="91440" bIns="45720" rtlCol="0" anchor="ctr">
            <a:noAutofit/>
          </a:bodyPr>
          <a:lstStyle/>
          <a:p>
            <a:pPr algn="ctr"/>
            <a:r>
              <a:rPr lang="en-US" sz="2400" kern="1200" dirty="0">
                <a:solidFill>
                  <a:schemeClr val="bg1"/>
                </a:solidFill>
                <a:latin typeface="+mj-lt"/>
                <a:ea typeface="+mj-ea"/>
                <a:cs typeface="+mj-cs"/>
              </a:rPr>
              <a:t>KCMA A161.1 Quality</a:t>
            </a:r>
            <a:br>
              <a:rPr lang="en-US" sz="2400" kern="1200" dirty="0">
                <a:solidFill>
                  <a:schemeClr val="bg1"/>
                </a:solidFill>
                <a:latin typeface="+mj-lt"/>
                <a:ea typeface="+mj-ea"/>
                <a:cs typeface="+mj-cs"/>
              </a:rPr>
            </a:br>
            <a:r>
              <a:rPr lang="en-US" sz="2400" kern="1200" dirty="0">
                <a:solidFill>
                  <a:schemeClr val="bg1"/>
                </a:solidFill>
                <a:latin typeface="+mj-lt"/>
                <a:ea typeface="+mj-ea"/>
                <a:cs typeface="+mj-cs"/>
              </a:rPr>
              <a:t>Certification Program Structure</a:t>
            </a:r>
          </a:p>
        </p:txBody>
      </p:sp>
      <p:sp>
        <p:nvSpPr>
          <p:cNvPr id="3" name="Content Placeholder 2">
            <a:extLst>
              <a:ext uri="{FF2B5EF4-FFF2-40B4-BE49-F238E27FC236}">
                <a16:creationId xmlns:a16="http://schemas.microsoft.com/office/drawing/2014/main" id="{A2F15E2B-8060-2942-86A9-87A5F52E0737}"/>
              </a:ext>
            </a:extLst>
          </p:cNvPr>
          <p:cNvSpPr>
            <a:spLocks noGrp="1"/>
          </p:cNvSpPr>
          <p:nvPr>
            <p:ph idx="1"/>
          </p:nvPr>
        </p:nvSpPr>
        <p:spPr>
          <a:xfrm>
            <a:off x="85675" y="2438400"/>
            <a:ext cx="3334914" cy="3785419"/>
          </a:xfrm>
        </p:spPr>
        <p:txBody>
          <a:bodyPr vert="horz" lIns="91440" tIns="45720" rIns="91440" bIns="45720" rtlCol="0">
            <a:noAutofit/>
          </a:bodyPr>
          <a:lstStyle/>
          <a:p>
            <a:r>
              <a:rPr lang="en-US" sz="2400" dirty="0">
                <a:solidFill>
                  <a:schemeClr val="tx1"/>
                </a:solidFill>
              </a:rPr>
              <a:t>Companies passing the tests are awarded:</a:t>
            </a:r>
          </a:p>
          <a:p>
            <a:pPr lvl="1"/>
            <a:r>
              <a:rPr lang="en-US" sz="2000" dirty="0">
                <a:solidFill>
                  <a:schemeClr val="tx1"/>
                </a:solidFill>
              </a:rPr>
              <a:t>Certification</a:t>
            </a:r>
          </a:p>
          <a:p>
            <a:pPr lvl="1"/>
            <a:r>
              <a:rPr lang="en-US" sz="2000" dirty="0">
                <a:solidFill>
                  <a:schemeClr val="tx1"/>
                </a:solidFill>
              </a:rPr>
              <a:t>Right to be listed in the online directory</a:t>
            </a:r>
          </a:p>
          <a:p>
            <a:pPr lvl="1"/>
            <a:r>
              <a:rPr lang="en-US" sz="2000" dirty="0">
                <a:solidFill>
                  <a:schemeClr val="tx1"/>
                </a:solidFill>
              </a:rPr>
              <a:t>Use of Certification Seal</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84632"/>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2">
            <a:hlinkClick r:id="" action="ppaction://media"/>
            <a:extLst>
              <a:ext uri="{FF2B5EF4-FFF2-40B4-BE49-F238E27FC236}">
                <a16:creationId xmlns:a16="http://schemas.microsoft.com/office/drawing/2014/main" id="{A78EC79C-F677-8349-A0F2-5084D26A01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6" name="Picture 5">
            <a:extLst>
              <a:ext uri="{FF2B5EF4-FFF2-40B4-BE49-F238E27FC236}">
                <a16:creationId xmlns:a16="http://schemas.microsoft.com/office/drawing/2014/main" id="{5CB13B55-9739-4762-B9A1-A6ED08B81C67}"/>
              </a:ext>
            </a:extLst>
          </p:cNvPr>
          <p:cNvPicPr>
            <a:picLocks noChangeAspect="1"/>
          </p:cNvPicPr>
          <p:nvPr/>
        </p:nvPicPr>
        <p:blipFill>
          <a:blip r:embed="rId6"/>
          <a:stretch>
            <a:fillRect/>
          </a:stretch>
        </p:blipFill>
        <p:spPr>
          <a:xfrm>
            <a:off x="4242781" y="1090389"/>
            <a:ext cx="4137729" cy="4527672"/>
          </a:xfrm>
          <a:prstGeom prst="rect">
            <a:avLst/>
          </a:prstGeom>
        </p:spPr>
      </p:pic>
    </p:spTree>
    <p:extLst>
      <p:ext uri="{BB962C8B-B14F-4D97-AF65-F5344CB8AC3E}">
        <p14:creationId xmlns:p14="http://schemas.microsoft.com/office/powerpoint/2010/main" val="2876323217"/>
      </p:ext>
    </p:extLst>
  </p:cSld>
  <p:clrMapOvr>
    <a:masterClrMapping/>
  </p:clrMapOvr>
  <p:transition advClick="0" advTm="25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5B44-6B93-326A-151E-D946687D9FC8}"/>
              </a:ext>
            </a:extLst>
          </p:cNvPr>
          <p:cNvSpPr>
            <a:spLocks noGrp="1"/>
          </p:cNvSpPr>
          <p:nvPr>
            <p:ph type="title"/>
          </p:nvPr>
        </p:nvSpPr>
        <p:spPr/>
        <p:txBody>
          <a:bodyPr/>
          <a:lstStyle/>
          <a:p>
            <a:r>
              <a:rPr lang="en-US" dirty="0"/>
              <a:t>Poll Time!</a:t>
            </a:r>
          </a:p>
        </p:txBody>
      </p:sp>
      <p:sp>
        <p:nvSpPr>
          <p:cNvPr id="3" name="Content Placeholder 2">
            <a:extLst>
              <a:ext uri="{FF2B5EF4-FFF2-40B4-BE49-F238E27FC236}">
                <a16:creationId xmlns:a16="http://schemas.microsoft.com/office/drawing/2014/main" id="{6EA44D4A-BCD4-69BF-3601-64864949E3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66379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2D77D-D507-AF46-943E-AEABF9FCDC0E}"/>
              </a:ext>
            </a:extLst>
          </p:cNvPr>
          <p:cNvSpPr>
            <a:spLocks noGrp="1"/>
          </p:cNvSpPr>
          <p:nvPr>
            <p:ph type="title"/>
          </p:nvPr>
        </p:nvSpPr>
        <p:spPr>
          <a:xfrm>
            <a:off x="304800" y="172620"/>
            <a:ext cx="3859427" cy="1692794"/>
          </a:xfrm>
        </p:spPr>
        <p:txBody>
          <a:bodyPr vert="horz" lIns="91440" tIns="45720" rIns="91440" bIns="45720" rtlCol="0" anchor="ctr">
            <a:normAutofit/>
          </a:bodyPr>
          <a:lstStyle/>
          <a:p>
            <a:pPr algn="ctr"/>
            <a:r>
              <a:rPr lang="en-US" sz="3200" dirty="0">
                <a:solidFill>
                  <a:schemeClr val="bg1"/>
                </a:solidFill>
              </a:rPr>
              <a:t>KCMA </a:t>
            </a:r>
            <a:br>
              <a:rPr lang="en-US" sz="3200" dirty="0">
                <a:solidFill>
                  <a:schemeClr val="bg1"/>
                </a:solidFill>
              </a:rPr>
            </a:br>
            <a:r>
              <a:rPr lang="en-US" sz="3200" dirty="0">
                <a:solidFill>
                  <a:schemeClr val="bg1"/>
                </a:solidFill>
              </a:rPr>
              <a:t>Severe Use Cabinets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F1704B-6CFC-1844-BA94-A142F7D2E2F4}"/>
              </a:ext>
            </a:extLst>
          </p:cNvPr>
          <p:cNvSpPr>
            <a:spLocks noGrp="1"/>
          </p:cNvSpPr>
          <p:nvPr>
            <p:ph idx="1"/>
          </p:nvPr>
        </p:nvSpPr>
        <p:spPr>
          <a:xfrm>
            <a:off x="304800" y="2372253"/>
            <a:ext cx="4104336" cy="4110335"/>
          </a:xfrm>
        </p:spPr>
        <p:txBody>
          <a:bodyPr vert="horz" lIns="91440" tIns="45720" rIns="91440" bIns="45720" rtlCol="0">
            <a:noAutofit/>
          </a:bodyPr>
          <a:lstStyle/>
          <a:p>
            <a:r>
              <a:rPr lang="en-US" sz="2400" dirty="0"/>
              <a:t>Used mostly in subsidized  housing</a:t>
            </a:r>
          </a:p>
          <a:p>
            <a:r>
              <a:rPr lang="en-US" sz="2400" dirty="0"/>
              <a:t>Used where the opportunity       for abuse is high</a:t>
            </a:r>
          </a:p>
          <a:p>
            <a:r>
              <a:rPr lang="en-US" sz="2400" dirty="0"/>
              <a:t>Built for extreme durability,       not looks</a:t>
            </a:r>
          </a:p>
          <a:p>
            <a:r>
              <a:rPr lang="en-US" sz="2400" dirty="0"/>
              <a:t>Still must meet the requirements of KCMA/ANSI A161.1 Standard, plus additional specifications outlined by KCMA’s Severe Use Specifications</a:t>
            </a:r>
          </a:p>
        </p:txBody>
      </p:sp>
      <p:pic>
        <p:nvPicPr>
          <p:cNvPr id="4" name="Picture 4" descr="instock2">
            <a:extLst>
              <a:ext uri="{FF2B5EF4-FFF2-40B4-BE49-F238E27FC236}">
                <a16:creationId xmlns:a16="http://schemas.microsoft.com/office/drawing/2014/main" id="{588C4843-2E23-2244-AC51-30AE4483B2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323" r="23652" b="-1"/>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5123BC7A-541F-8C41-9DC7-39EAD1BA85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54319538"/>
      </p:ext>
    </p:extLst>
  </p:cSld>
  <p:clrMapOvr>
    <a:masterClrMapping/>
  </p:clrMapOvr>
  <p:transition advClick="0" advTm="30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9EDF9-15E3-8C44-8B95-15048273B2A1}"/>
              </a:ext>
            </a:extLst>
          </p:cNvPr>
          <p:cNvSpPr>
            <a:spLocks noGrp="1"/>
          </p:cNvSpPr>
          <p:nvPr>
            <p:ph type="title"/>
          </p:nvPr>
        </p:nvSpPr>
        <p:spPr>
          <a:xfrm>
            <a:off x="320842" y="172620"/>
            <a:ext cx="3806315" cy="1692794"/>
          </a:xfrm>
        </p:spPr>
        <p:txBody>
          <a:bodyPr vert="horz" lIns="91440" tIns="45720" rIns="91440" bIns="45720" rtlCol="0" anchor="ctr">
            <a:normAutofit/>
          </a:bodyPr>
          <a:lstStyle/>
          <a:p>
            <a:pPr algn="ctr"/>
            <a:r>
              <a:rPr lang="en-US" sz="3200" dirty="0">
                <a:solidFill>
                  <a:schemeClr val="bg1"/>
                </a:solidFill>
              </a:rPr>
              <a:t>KCMA </a:t>
            </a:r>
            <a:br>
              <a:rPr lang="en-US" sz="3200" dirty="0">
                <a:solidFill>
                  <a:schemeClr val="bg1"/>
                </a:solidFill>
              </a:rPr>
            </a:br>
            <a:r>
              <a:rPr lang="en-US" sz="3200" dirty="0">
                <a:solidFill>
                  <a:schemeClr val="bg1"/>
                </a:solidFill>
              </a:rPr>
              <a:t>Severe Use Cabinets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98B832-2BAA-B44B-A2F8-ACB5DBCF39E5}"/>
              </a:ext>
            </a:extLst>
          </p:cNvPr>
          <p:cNvSpPr>
            <a:spLocks noGrp="1"/>
          </p:cNvSpPr>
          <p:nvPr>
            <p:ph idx="1"/>
          </p:nvPr>
        </p:nvSpPr>
        <p:spPr>
          <a:xfrm>
            <a:off x="320842" y="2575034"/>
            <a:ext cx="4337655" cy="3462228"/>
          </a:xfrm>
        </p:spPr>
        <p:txBody>
          <a:bodyPr vert="horz" lIns="91440" tIns="45720" rIns="91440" bIns="45720" rtlCol="0">
            <a:noAutofit/>
          </a:bodyPr>
          <a:lstStyle/>
          <a:p>
            <a:r>
              <a:rPr lang="en-US" dirty="0"/>
              <a:t>Severe Use Specification initially issued by HUD in 1993</a:t>
            </a:r>
          </a:p>
          <a:p>
            <a:r>
              <a:rPr lang="en-US" dirty="0"/>
              <a:t>HUD never published the Severe Use Specification in the Federal Register</a:t>
            </a:r>
          </a:p>
          <a:p>
            <a:r>
              <a:rPr lang="en-US" dirty="0"/>
              <a:t>HUD turned the Severe Use Specification over to KCMA</a:t>
            </a:r>
          </a:p>
        </p:txBody>
      </p:sp>
      <p:pic>
        <p:nvPicPr>
          <p:cNvPr id="4" name="Picture 4" descr="instock2">
            <a:extLst>
              <a:ext uri="{FF2B5EF4-FFF2-40B4-BE49-F238E27FC236}">
                <a16:creationId xmlns:a16="http://schemas.microsoft.com/office/drawing/2014/main" id="{04993C71-F77D-724A-937A-05234C1106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323" r="23652" b="-1"/>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BA008F9A-146D-2E41-AD8D-D08BD4AE3F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68244467"/>
      </p:ext>
    </p:extLst>
  </p:cSld>
  <p:clrMapOvr>
    <a:masterClrMapping/>
  </p:clrMapOvr>
  <p:transition advClick="0" advTm="34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CBAF-5A5C-B14C-A5DC-C88B9C19D5CC}"/>
              </a:ext>
            </a:extLst>
          </p:cNvPr>
          <p:cNvSpPr>
            <a:spLocks noGrp="1"/>
          </p:cNvSpPr>
          <p:nvPr>
            <p:ph type="title"/>
          </p:nvPr>
        </p:nvSpPr>
        <p:spPr>
          <a:xfrm>
            <a:off x="628650" y="745739"/>
            <a:ext cx="7886700" cy="731045"/>
          </a:xfrm>
        </p:spPr>
        <p:txBody>
          <a:bodyPr>
            <a:noAutofit/>
          </a:bodyPr>
          <a:lstStyle/>
          <a:p>
            <a:pPr algn="ctr"/>
            <a:r>
              <a:rPr lang="en-US" sz="3200" dirty="0">
                <a:solidFill>
                  <a:schemeClr val="bg1"/>
                </a:solidFill>
              </a:rPr>
              <a:t>KCMA </a:t>
            </a:r>
            <a:br>
              <a:rPr lang="en-US" sz="3200" dirty="0">
                <a:solidFill>
                  <a:schemeClr val="bg1"/>
                </a:solidFill>
              </a:rPr>
            </a:br>
            <a:r>
              <a:rPr lang="en-US" sz="3200" dirty="0">
                <a:solidFill>
                  <a:schemeClr val="bg1"/>
                </a:solidFill>
              </a:rPr>
              <a:t>Severe Use Cabinets</a:t>
            </a:r>
          </a:p>
        </p:txBody>
      </p:sp>
      <p:sp>
        <p:nvSpPr>
          <p:cNvPr id="3" name="Content Placeholder 2">
            <a:extLst>
              <a:ext uri="{FF2B5EF4-FFF2-40B4-BE49-F238E27FC236}">
                <a16:creationId xmlns:a16="http://schemas.microsoft.com/office/drawing/2014/main" id="{9C60BD52-9F2A-0541-9D25-64BDB529890E}"/>
              </a:ext>
            </a:extLst>
          </p:cNvPr>
          <p:cNvSpPr>
            <a:spLocks noGrp="1"/>
          </p:cNvSpPr>
          <p:nvPr>
            <p:ph idx="1"/>
          </p:nvPr>
        </p:nvSpPr>
        <p:spPr>
          <a:xfrm>
            <a:off x="629841" y="2310063"/>
            <a:ext cx="7886700" cy="3802198"/>
          </a:xfrm>
        </p:spPr>
        <p:txBody>
          <a:bodyPr/>
          <a:lstStyle/>
          <a:p>
            <a:r>
              <a:rPr lang="en-US" dirty="0"/>
              <a:t>Specific Materials Used In Construction</a:t>
            </a:r>
          </a:p>
          <a:p>
            <a:pPr lvl="1"/>
            <a:r>
              <a:rPr lang="en-US" dirty="0"/>
              <a:t>Cabinet Box</a:t>
            </a:r>
          </a:p>
          <a:p>
            <a:pPr lvl="2"/>
            <a:r>
              <a:rPr lang="en-US" dirty="0"/>
              <a:t>Either Solid Wood or Exterior Grade Plywood</a:t>
            </a:r>
          </a:p>
          <a:p>
            <a:pPr lvl="2"/>
            <a:r>
              <a:rPr lang="en-US" dirty="0"/>
              <a:t>Areas in contact with floor – Pressure Treated</a:t>
            </a:r>
          </a:p>
          <a:p>
            <a:pPr lvl="1"/>
            <a:r>
              <a:rPr lang="en-US" dirty="0"/>
              <a:t>Face Frames</a:t>
            </a:r>
          </a:p>
          <a:p>
            <a:pPr lvl="2"/>
            <a:r>
              <a:rPr lang="en-US" dirty="0"/>
              <a:t>¾” Solid Lumber</a:t>
            </a:r>
          </a:p>
          <a:p>
            <a:pPr lvl="2"/>
            <a:r>
              <a:rPr lang="en-US" dirty="0"/>
              <a:t>Extra Reinforcement</a:t>
            </a:r>
          </a:p>
        </p:txBody>
      </p:sp>
      <p:pic>
        <p:nvPicPr>
          <p:cNvPr id="4" name="Audio 1">
            <a:hlinkClick r:id="" action="ppaction://media"/>
            <a:extLst>
              <a:ext uri="{FF2B5EF4-FFF2-40B4-BE49-F238E27FC236}">
                <a16:creationId xmlns:a16="http://schemas.microsoft.com/office/drawing/2014/main" id="{B6C3FD74-06EA-B748-AC51-F0564712D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28996829"/>
      </p:ext>
    </p:extLst>
  </p:cSld>
  <p:clrMapOvr>
    <a:masterClrMapping/>
  </p:clrMapOvr>
  <p:transition advClick="0" advTm="299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13685-35FA-464C-9EE4-A983881FDF81}"/>
              </a:ext>
            </a:extLst>
          </p:cNvPr>
          <p:cNvSpPr>
            <a:spLocks noGrp="1"/>
          </p:cNvSpPr>
          <p:nvPr>
            <p:ph type="title"/>
          </p:nvPr>
        </p:nvSpPr>
        <p:spPr>
          <a:xfrm>
            <a:off x="628650" y="745739"/>
            <a:ext cx="7886700" cy="731045"/>
          </a:xfrm>
        </p:spPr>
        <p:txBody>
          <a:bodyPr>
            <a:noAutofit/>
          </a:bodyPr>
          <a:lstStyle/>
          <a:p>
            <a:pPr algn="ctr"/>
            <a:r>
              <a:rPr lang="en-US" sz="3200" dirty="0">
                <a:solidFill>
                  <a:schemeClr val="bg1"/>
                </a:solidFill>
              </a:rPr>
              <a:t>KCMA</a:t>
            </a:r>
            <a:br>
              <a:rPr lang="en-US" sz="3200" dirty="0">
                <a:solidFill>
                  <a:schemeClr val="bg1"/>
                </a:solidFill>
              </a:rPr>
            </a:br>
            <a:r>
              <a:rPr lang="en-US" sz="3200" dirty="0">
                <a:solidFill>
                  <a:schemeClr val="bg1"/>
                </a:solidFill>
              </a:rPr>
              <a:t>Severe Use Cabinets</a:t>
            </a:r>
          </a:p>
        </p:txBody>
      </p:sp>
      <p:sp>
        <p:nvSpPr>
          <p:cNvPr id="3" name="Content Placeholder 2">
            <a:extLst>
              <a:ext uri="{FF2B5EF4-FFF2-40B4-BE49-F238E27FC236}">
                <a16:creationId xmlns:a16="http://schemas.microsoft.com/office/drawing/2014/main" id="{CB513578-3B52-E94E-A028-B235CDC179E5}"/>
              </a:ext>
            </a:extLst>
          </p:cNvPr>
          <p:cNvSpPr>
            <a:spLocks noGrp="1"/>
          </p:cNvSpPr>
          <p:nvPr>
            <p:ph idx="1"/>
          </p:nvPr>
        </p:nvSpPr>
        <p:spPr>
          <a:xfrm>
            <a:off x="629841" y="2342147"/>
            <a:ext cx="7886700" cy="3770114"/>
          </a:xfrm>
        </p:spPr>
        <p:txBody>
          <a:bodyPr/>
          <a:lstStyle/>
          <a:p>
            <a:r>
              <a:rPr lang="en-US" dirty="0"/>
              <a:t>Specific Materials Used In Construction</a:t>
            </a:r>
          </a:p>
          <a:p>
            <a:pPr lvl="1"/>
            <a:r>
              <a:rPr lang="en-US" dirty="0"/>
              <a:t>Wood Doors</a:t>
            </a:r>
          </a:p>
          <a:p>
            <a:pPr lvl="2"/>
            <a:r>
              <a:rPr lang="en-US" dirty="0"/>
              <a:t>Either 7-ply A-1 plywood or solid wood</a:t>
            </a:r>
          </a:p>
          <a:p>
            <a:pPr lvl="2"/>
            <a:r>
              <a:rPr lang="en-US" dirty="0"/>
              <a:t>Reversed Edge for continuous finger grip</a:t>
            </a:r>
          </a:p>
          <a:p>
            <a:pPr lvl="2"/>
            <a:r>
              <a:rPr lang="en-US" dirty="0"/>
              <a:t>180 degree Hinges</a:t>
            </a:r>
          </a:p>
        </p:txBody>
      </p:sp>
      <p:pic>
        <p:nvPicPr>
          <p:cNvPr id="4" name="Audio 3">
            <a:hlinkClick r:id="" action="ppaction://media"/>
            <a:extLst>
              <a:ext uri="{FF2B5EF4-FFF2-40B4-BE49-F238E27FC236}">
                <a16:creationId xmlns:a16="http://schemas.microsoft.com/office/drawing/2014/main" id="{E899BD21-9DD7-A242-97A1-C7AEF321CD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74433771"/>
      </p:ext>
    </p:extLst>
  </p:cSld>
  <p:clrMapOvr>
    <a:masterClrMapping/>
  </p:clrMapOvr>
  <p:transition advClick="0" advTm="233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CA8A-D210-AB4E-85F7-9E77C737D41B}"/>
              </a:ext>
            </a:extLst>
          </p:cNvPr>
          <p:cNvSpPr>
            <a:spLocks noGrp="1"/>
          </p:cNvSpPr>
          <p:nvPr>
            <p:ph type="title"/>
          </p:nvPr>
        </p:nvSpPr>
        <p:spPr>
          <a:xfrm>
            <a:off x="628650" y="745739"/>
            <a:ext cx="7886700" cy="731045"/>
          </a:xfrm>
        </p:spPr>
        <p:txBody>
          <a:bodyPr>
            <a:noAutofit/>
          </a:bodyPr>
          <a:lstStyle/>
          <a:p>
            <a:pPr algn="ctr"/>
            <a:r>
              <a:rPr lang="en-US" sz="3200" dirty="0">
                <a:solidFill>
                  <a:schemeClr val="bg1"/>
                </a:solidFill>
              </a:rPr>
              <a:t>KCMA</a:t>
            </a:r>
            <a:br>
              <a:rPr lang="en-US" sz="3200" dirty="0">
                <a:solidFill>
                  <a:schemeClr val="bg1"/>
                </a:solidFill>
              </a:rPr>
            </a:br>
            <a:r>
              <a:rPr lang="en-US" sz="3200" dirty="0">
                <a:solidFill>
                  <a:schemeClr val="bg1"/>
                </a:solidFill>
              </a:rPr>
              <a:t>Severe Use Cabinets</a:t>
            </a:r>
          </a:p>
        </p:txBody>
      </p:sp>
      <p:sp>
        <p:nvSpPr>
          <p:cNvPr id="3" name="Content Placeholder 2">
            <a:extLst>
              <a:ext uri="{FF2B5EF4-FFF2-40B4-BE49-F238E27FC236}">
                <a16:creationId xmlns:a16="http://schemas.microsoft.com/office/drawing/2014/main" id="{A5DFD3B3-25C5-C44D-B6BA-4BF04DB93253}"/>
              </a:ext>
            </a:extLst>
          </p:cNvPr>
          <p:cNvSpPr>
            <a:spLocks noGrp="1"/>
          </p:cNvSpPr>
          <p:nvPr>
            <p:ph idx="1"/>
          </p:nvPr>
        </p:nvSpPr>
        <p:spPr>
          <a:xfrm>
            <a:off x="629841" y="2294021"/>
            <a:ext cx="7886700" cy="3818240"/>
          </a:xfrm>
        </p:spPr>
        <p:txBody>
          <a:bodyPr/>
          <a:lstStyle/>
          <a:p>
            <a:r>
              <a:rPr lang="en-US" dirty="0"/>
              <a:t>Specific Materials Used In Construction</a:t>
            </a:r>
          </a:p>
          <a:p>
            <a:pPr lvl="1"/>
            <a:r>
              <a:rPr lang="en-US" dirty="0"/>
              <a:t>Drawers</a:t>
            </a:r>
          </a:p>
          <a:p>
            <a:pPr lvl="2"/>
            <a:r>
              <a:rPr lang="en-US" dirty="0"/>
              <a:t>Drawer box French dovetail or mortise and tenon</a:t>
            </a:r>
          </a:p>
          <a:p>
            <a:pPr lvl="2"/>
            <a:r>
              <a:rPr lang="en-US" dirty="0"/>
              <a:t>Drawer box minimum 11/16” thickness solid lumber</a:t>
            </a:r>
          </a:p>
          <a:p>
            <a:pPr lvl="2"/>
            <a:r>
              <a:rPr lang="en-US" dirty="0"/>
              <a:t>Drawer face same construction requirements as doors</a:t>
            </a:r>
          </a:p>
        </p:txBody>
      </p:sp>
      <p:pic>
        <p:nvPicPr>
          <p:cNvPr id="4" name="Audio 1">
            <a:hlinkClick r:id="" action="ppaction://media"/>
            <a:extLst>
              <a:ext uri="{FF2B5EF4-FFF2-40B4-BE49-F238E27FC236}">
                <a16:creationId xmlns:a16="http://schemas.microsoft.com/office/drawing/2014/main" id="{6B87F7A9-2C3F-6E46-83C6-10440EEF4F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96206431"/>
      </p:ext>
    </p:extLst>
  </p:cSld>
  <p:clrMapOvr>
    <a:masterClrMapping/>
  </p:clrMapOvr>
  <p:transition advClick="0" advTm="27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9914-A7F7-004F-B285-7CE0454853B2}"/>
              </a:ext>
            </a:extLst>
          </p:cNvPr>
          <p:cNvSpPr>
            <a:spLocks noGrp="1"/>
          </p:cNvSpPr>
          <p:nvPr>
            <p:ph type="title"/>
          </p:nvPr>
        </p:nvSpPr>
        <p:spPr>
          <a:xfrm>
            <a:off x="617538" y="356003"/>
            <a:ext cx="7886700" cy="960678"/>
          </a:xfrm>
        </p:spPr>
        <p:txBody>
          <a:bodyPr>
            <a:normAutofit/>
          </a:bodyPr>
          <a:lstStyle/>
          <a:p>
            <a:pPr algn="ctr"/>
            <a:r>
              <a:rPr lang="en-US" sz="3200" dirty="0"/>
              <a:t>KCMA COURSE INFORMATION</a:t>
            </a:r>
          </a:p>
        </p:txBody>
      </p:sp>
      <p:sp>
        <p:nvSpPr>
          <p:cNvPr id="3" name="Content Placeholder 2">
            <a:extLst>
              <a:ext uri="{FF2B5EF4-FFF2-40B4-BE49-F238E27FC236}">
                <a16:creationId xmlns:a16="http://schemas.microsoft.com/office/drawing/2014/main" id="{7B3C9D64-B4DF-D343-8865-118E0147AF15}"/>
              </a:ext>
            </a:extLst>
          </p:cNvPr>
          <p:cNvSpPr>
            <a:spLocks noGrp="1"/>
          </p:cNvSpPr>
          <p:nvPr>
            <p:ph idx="1"/>
          </p:nvPr>
        </p:nvSpPr>
        <p:spPr>
          <a:xfrm>
            <a:off x="639762" y="1310268"/>
            <a:ext cx="7886700" cy="4237463"/>
          </a:xfrm>
        </p:spPr>
        <p:txBody>
          <a:bodyPr/>
          <a:lstStyle/>
          <a:p>
            <a:r>
              <a:rPr lang="en-US" dirty="0"/>
              <a:t>1 General Topic LU Hour will be earned for taking this course and will be reported to AIA CES</a:t>
            </a:r>
          </a:p>
          <a:p>
            <a:r>
              <a:rPr lang="en-US" dirty="0"/>
              <a:t>0.1 CEU will be earned for taking this course and will be reported to NKBA upon request</a:t>
            </a:r>
          </a:p>
          <a:p>
            <a:r>
              <a:rPr lang="en-US" dirty="0"/>
              <a:t>A Certificate of Completion is available upon request</a:t>
            </a:r>
          </a:p>
          <a:p>
            <a:r>
              <a:rPr lang="en-US" dirty="0"/>
              <a:t>This course does not promote or market any KCMA products or services</a:t>
            </a:r>
          </a:p>
        </p:txBody>
      </p:sp>
      <p:pic>
        <p:nvPicPr>
          <p:cNvPr id="4" name="Audio 2">
            <a:hlinkClick r:id="" action="ppaction://media"/>
            <a:extLst>
              <a:ext uri="{FF2B5EF4-FFF2-40B4-BE49-F238E27FC236}">
                <a16:creationId xmlns:a16="http://schemas.microsoft.com/office/drawing/2014/main" id="{3A10DC2B-EC5A-8B46-819B-C245C02EA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30595"/>
            <a:ext cx="487362" cy="487362"/>
          </a:xfrm>
          <a:prstGeom prst="rect">
            <a:avLst/>
          </a:prstGeom>
        </p:spPr>
      </p:pic>
    </p:spTree>
    <p:extLst>
      <p:ext uri="{BB962C8B-B14F-4D97-AF65-F5344CB8AC3E}">
        <p14:creationId xmlns:p14="http://schemas.microsoft.com/office/powerpoint/2010/main" val="570628676"/>
      </p:ext>
    </p:extLst>
  </p:cSld>
  <p:clrMapOvr>
    <a:masterClrMapping/>
  </p:clrMapOvr>
  <p:transition advClick="0" advTm="410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368E-2469-6B48-B7B3-A3B69E6AFAA7}"/>
              </a:ext>
            </a:extLst>
          </p:cNvPr>
          <p:cNvSpPr>
            <a:spLocks noGrp="1"/>
          </p:cNvSpPr>
          <p:nvPr>
            <p:ph type="title"/>
          </p:nvPr>
        </p:nvSpPr>
        <p:spPr>
          <a:xfrm>
            <a:off x="628650" y="745739"/>
            <a:ext cx="7886700" cy="731045"/>
          </a:xfrm>
        </p:spPr>
        <p:txBody>
          <a:bodyPr>
            <a:noAutofit/>
          </a:bodyPr>
          <a:lstStyle/>
          <a:p>
            <a:pPr algn="ctr"/>
            <a:r>
              <a:rPr lang="en-US" sz="3200" dirty="0">
                <a:solidFill>
                  <a:schemeClr val="bg1"/>
                </a:solidFill>
              </a:rPr>
              <a:t>KCMA</a:t>
            </a:r>
            <a:br>
              <a:rPr lang="en-US" sz="3200" dirty="0">
                <a:solidFill>
                  <a:schemeClr val="bg1"/>
                </a:solidFill>
              </a:rPr>
            </a:br>
            <a:r>
              <a:rPr lang="en-US" sz="3200" dirty="0">
                <a:solidFill>
                  <a:schemeClr val="bg1"/>
                </a:solidFill>
              </a:rPr>
              <a:t>Severe Use Cabinets</a:t>
            </a:r>
          </a:p>
        </p:txBody>
      </p:sp>
      <p:sp>
        <p:nvSpPr>
          <p:cNvPr id="3" name="Content Placeholder 2">
            <a:extLst>
              <a:ext uri="{FF2B5EF4-FFF2-40B4-BE49-F238E27FC236}">
                <a16:creationId xmlns:a16="http://schemas.microsoft.com/office/drawing/2014/main" id="{BE74BFE9-3C89-3A46-92F7-C73AE4B9AAAE}"/>
              </a:ext>
            </a:extLst>
          </p:cNvPr>
          <p:cNvSpPr>
            <a:spLocks noGrp="1"/>
          </p:cNvSpPr>
          <p:nvPr>
            <p:ph idx="1"/>
          </p:nvPr>
        </p:nvSpPr>
        <p:spPr>
          <a:xfrm>
            <a:off x="629841" y="2310063"/>
            <a:ext cx="7886700" cy="3802198"/>
          </a:xfrm>
        </p:spPr>
        <p:txBody>
          <a:bodyPr/>
          <a:lstStyle/>
          <a:p>
            <a:r>
              <a:rPr lang="en-US" dirty="0"/>
              <a:t>Specific Materials Used In Construction</a:t>
            </a:r>
          </a:p>
          <a:p>
            <a:pPr lvl="1"/>
            <a:r>
              <a:rPr lang="en-US" dirty="0"/>
              <a:t>Hang Rail</a:t>
            </a:r>
          </a:p>
          <a:p>
            <a:pPr lvl="2"/>
            <a:r>
              <a:rPr lang="en-US" dirty="0"/>
              <a:t>Minimum ¾” x 3 ½” x full width of cabinet</a:t>
            </a:r>
          </a:p>
          <a:p>
            <a:pPr lvl="2"/>
            <a:r>
              <a:rPr lang="en-US" dirty="0"/>
              <a:t>Solid lumber</a:t>
            </a:r>
          </a:p>
          <a:p>
            <a:pPr lvl="1"/>
            <a:r>
              <a:rPr lang="en-US" dirty="0"/>
              <a:t>End Panels</a:t>
            </a:r>
          </a:p>
          <a:p>
            <a:pPr lvl="2"/>
            <a:r>
              <a:rPr lang="en-US" dirty="0"/>
              <a:t>Minimum 5-ply Exterior Grade Plywood</a:t>
            </a:r>
          </a:p>
        </p:txBody>
      </p:sp>
      <p:pic>
        <p:nvPicPr>
          <p:cNvPr id="4" name="Audio 1">
            <a:hlinkClick r:id="" action="ppaction://media"/>
            <a:extLst>
              <a:ext uri="{FF2B5EF4-FFF2-40B4-BE49-F238E27FC236}">
                <a16:creationId xmlns:a16="http://schemas.microsoft.com/office/drawing/2014/main" id="{22D6CF79-D758-0B4D-BF8A-5DE6DE27CC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29631400"/>
      </p:ext>
    </p:extLst>
  </p:cSld>
  <p:clrMapOvr>
    <a:masterClrMapping/>
  </p:clrMapOvr>
  <p:transition advClick="0" advTm="23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59FC-4361-1F42-B784-CFB0A7998EE6}"/>
              </a:ext>
            </a:extLst>
          </p:cNvPr>
          <p:cNvSpPr>
            <a:spLocks noGrp="1"/>
          </p:cNvSpPr>
          <p:nvPr>
            <p:ph type="title"/>
          </p:nvPr>
        </p:nvSpPr>
        <p:spPr>
          <a:xfrm>
            <a:off x="629841" y="745739"/>
            <a:ext cx="7886700" cy="731045"/>
          </a:xfrm>
        </p:spPr>
        <p:txBody>
          <a:bodyPr>
            <a:noAutofit/>
          </a:bodyPr>
          <a:lstStyle/>
          <a:p>
            <a:pPr algn="ctr"/>
            <a:r>
              <a:rPr lang="en-US" sz="3200" dirty="0">
                <a:solidFill>
                  <a:schemeClr val="bg1"/>
                </a:solidFill>
              </a:rPr>
              <a:t>KCMA</a:t>
            </a:r>
            <a:br>
              <a:rPr lang="en-US" sz="3200" dirty="0">
                <a:solidFill>
                  <a:schemeClr val="bg1"/>
                </a:solidFill>
              </a:rPr>
            </a:br>
            <a:r>
              <a:rPr lang="en-US" sz="3200" dirty="0">
                <a:solidFill>
                  <a:schemeClr val="bg1"/>
                </a:solidFill>
              </a:rPr>
              <a:t>Severe Use Cabinets</a:t>
            </a:r>
          </a:p>
        </p:txBody>
      </p:sp>
      <p:sp>
        <p:nvSpPr>
          <p:cNvPr id="3" name="Content Placeholder 2">
            <a:extLst>
              <a:ext uri="{FF2B5EF4-FFF2-40B4-BE49-F238E27FC236}">
                <a16:creationId xmlns:a16="http://schemas.microsoft.com/office/drawing/2014/main" id="{84C14262-4722-5143-A010-95A03DCF3746}"/>
              </a:ext>
            </a:extLst>
          </p:cNvPr>
          <p:cNvSpPr>
            <a:spLocks noGrp="1"/>
          </p:cNvSpPr>
          <p:nvPr>
            <p:ph idx="1"/>
          </p:nvPr>
        </p:nvSpPr>
        <p:spPr>
          <a:xfrm>
            <a:off x="629841" y="2358189"/>
            <a:ext cx="7886700" cy="3754072"/>
          </a:xfrm>
        </p:spPr>
        <p:txBody>
          <a:bodyPr/>
          <a:lstStyle/>
          <a:p>
            <a:r>
              <a:rPr lang="en-US" dirty="0"/>
              <a:t>Specific Materials Used In Construction</a:t>
            </a:r>
          </a:p>
          <a:p>
            <a:pPr lvl="1"/>
            <a:r>
              <a:rPr lang="en-US" dirty="0"/>
              <a:t>Shelves</a:t>
            </a:r>
          </a:p>
          <a:p>
            <a:pPr lvl="2"/>
            <a:r>
              <a:rPr lang="en-US" dirty="0"/>
              <a:t>Set into dadoes of end panels and braced behind mulls</a:t>
            </a:r>
          </a:p>
          <a:p>
            <a:pPr lvl="1"/>
            <a:r>
              <a:rPr lang="en-US" dirty="0"/>
              <a:t>Base Bottoms</a:t>
            </a:r>
          </a:p>
          <a:p>
            <a:pPr lvl="2"/>
            <a:r>
              <a:rPr lang="en-US" dirty="0"/>
              <a:t>Minimum ½” exterior grade plywood</a:t>
            </a:r>
          </a:p>
          <a:p>
            <a:pPr lvl="1"/>
            <a:r>
              <a:rPr lang="en-US" dirty="0"/>
              <a:t>Backs</a:t>
            </a:r>
          </a:p>
          <a:p>
            <a:pPr lvl="2"/>
            <a:r>
              <a:rPr lang="en-US" dirty="0"/>
              <a:t>Minimum ¼” exterior grade plywood</a:t>
            </a:r>
          </a:p>
        </p:txBody>
      </p:sp>
      <p:pic>
        <p:nvPicPr>
          <p:cNvPr id="4" name="Audio 1">
            <a:hlinkClick r:id="" action="ppaction://media"/>
            <a:extLst>
              <a:ext uri="{FF2B5EF4-FFF2-40B4-BE49-F238E27FC236}">
                <a16:creationId xmlns:a16="http://schemas.microsoft.com/office/drawing/2014/main" id="{558C0089-BB34-BF4C-81CE-18CA3A4AD3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88875846"/>
      </p:ext>
    </p:extLst>
  </p:cSld>
  <p:clrMapOvr>
    <a:masterClrMapping/>
  </p:clrMapOvr>
  <p:transition advClick="0" advTm="28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8A839-9332-704B-B699-5CBE34BC039C}"/>
              </a:ext>
            </a:extLst>
          </p:cNvPr>
          <p:cNvSpPr>
            <a:spLocks noGrp="1"/>
          </p:cNvSpPr>
          <p:nvPr>
            <p:ph type="ctrTitle"/>
          </p:nvPr>
        </p:nvSpPr>
        <p:spPr>
          <a:xfrm>
            <a:off x="1502409" y="3568720"/>
            <a:ext cx="3478666" cy="1190882"/>
          </a:xfrm>
        </p:spPr>
        <p:txBody>
          <a:bodyPr>
            <a:normAutofit fontScale="90000"/>
          </a:bodyPr>
          <a:lstStyle/>
          <a:p>
            <a:r>
              <a:rPr lang="en-US" sz="2700" dirty="0"/>
              <a:t>Environmental Stewardship Program (ESP)</a:t>
            </a:r>
          </a:p>
        </p:txBody>
      </p:sp>
      <p:pic>
        <p:nvPicPr>
          <p:cNvPr id="5" name="Audio 1">
            <a:hlinkClick r:id="" action="ppaction://media"/>
            <a:extLst>
              <a:ext uri="{FF2B5EF4-FFF2-40B4-BE49-F238E27FC236}">
                <a16:creationId xmlns:a16="http://schemas.microsoft.com/office/drawing/2014/main" id="{8A975898-7E81-BC41-96E5-3DCBE7FA2B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7596" y="6492478"/>
            <a:ext cx="365522" cy="365522"/>
          </a:xfrm>
          <a:prstGeom prst="rect">
            <a:avLst/>
          </a:prstGeom>
        </p:spPr>
      </p:pic>
      <p:pic>
        <p:nvPicPr>
          <p:cNvPr id="7" name="Picture 6">
            <a:extLst>
              <a:ext uri="{FF2B5EF4-FFF2-40B4-BE49-F238E27FC236}">
                <a16:creationId xmlns:a16="http://schemas.microsoft.com/office/drawing/2014/main" id="{2BB3A056-6A4E-4A99-B57B-7DF03D61EA05}"/>
              </a:ext>
            </a:extLst>
          </p:cNvPr>
          <p:cNvPicPr>
            <a:picLocks noChangeAspect="1"/>
          </p:cNvPicPr>
          <p:nvPr/>
        </p:nvPicPr>
        <p:blipFill>
          <a:blip r:embed="rId6"/>
          <a:stretch>
            <a:fillRect/>
          </a:stretch>
        </p:blipFill>
        <p:spPr>
          <a:xfrm>
            <a:off x="5057057" y="2695983"/>
            <a:ext cx="2584535" cy="2936356"/>
          </a:xfrm>
          <a:prstGeom prst="rect">
            <a:avLst/>
          </a:prstGeom>
        </p:spPr>
      </p:pic>
    </p:spTree>
    <p:extLst>
      <p:ext uri="{BB962C8B-B14F-4D97-AF65-F5344CB8AC3E}">
        <p14:creationId xmlns:p14="http://schemas.microsoft.com/office/powerpoint/2010/main" val="428388840"/>
      </p:ext>
    </p:extLst>
  </p:cSld>
  <p:clrMapOvr>
    <a:masterClrMapping/>
  </p:clrMapOvr>
  <p:transition advClick="0" advTm="26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AD0E3-46AE-3541-8122-6BC9EE7F849E}"/>
              </a:ext>
            </a:extLst>
          </p:cNvPr>
          <p:cNvSpPr>
            <a:spLocks noGrp="1"/>
          </p:cNvSpPr>
          <p:nvPr>
            <p:ph type="title"/>
          </p:nvPr>
        </p:nvSpPr>
        <p:spPr>
          <a:xfrm>
            <a:off x="1543690" y="867734"/>
            <a:ext cx="2781086" cy="1216741"/>
          </a:xfrm>
        </p:spPr>
        <p:txBody>
          <a:bodyPr vert="horz" lIns="68580" tIns="34290" rIns="68580" bIns="34290" rtlCol="0" anchor="ctr">
            <a:normAutofit/>
          </a:bodyPr>
          <a:lstStyle/>
          <a:p>
            <a:pPr algn="ctr"/>
            <a:r>
              <a:rPr lang="en-US" sz="2800" dirty="0">
                <a:solidFill>
                  <a:schemeClr val="bg1"/>
                </a:solidFill>
              </a:rPr>
              <a:t>KCMA ESP Certification</a:t>
            </a:r>
          </a:p>
        </p:txBody>
      </p:sp>
      <p:sp>
        <p:nvSpPr>
          <p:cNvPr id="3" name="Content Placeholder 2">
            <a:extLst>
              <a:ext uri="{FF2B5EF4-FFF2-40B4-BE49-F238E27FC236}">
                <a16:creationId xmlns:a16="http://schemas.microsoft.com/office/drawing/2014/main" id="{5506B691-29A8-8C44-9895-5DA59B7FCBD7}"/>
              </a:ext>
            </a:extLst>
          </p:cNvPr>
          <p:cNvSpPr>
            <a:spLocks noGrp="1"/>
          </p:cNvSpPr>
          <p:nvPr>
            <p:ph idx="1"/>
          </p:nvPr>
        </p:nvSpPr>
        <p:spPr>
          <a:xfrm>
            <a:off x="1263317" y="2445421"/>
            <a:ext cx="3234544" cy="2839064"/>
          </a:xfrm>
        </p:spPr>
        <p:txBody>
          <a:bodyPr vert="horz" lIns="68580" tIns="34290" rIns="68580" bIns="34290" rtlCol="0">
            <a:noAutofit/>
          </a:bodyPr>
          <a:lstStyle/>
          <a:p>
            <a:pPr marL="0" indent="0">
              <a:buNone/>
            </a:pPr>
            <a:r>
              <a:rPr lang="en-US" sz="1650" dirty="0">
                <a:solidFill>
                  <a:schemeClr val="tx1"/>
                </a:solidFill>
              </a:rPr>
              <a:t>Designed to encourage industry policies and practices that benefit both the environment and the well-being of society, ESP provides companies with tangible ways to support sustainability in the areas of Air Quality &amp; Pollution Prevention, Resource Sustainability, Waste Minimization, Environmental Stewardship, and Community Relations. Companies qualify for ESP Certification by accumulating at least 70 points in the categories above.</a:t>
            </a: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0284" y="857250"/>
            <a:ext cx="3430716"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2891" y="1220725"/>
            <a:ext cx="2885740" cy="430439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7" name="Audio 1">
            <a:hlinkClick r:id="" action="ppaction://media"/>
            <a:extLst>
              <a:ext uri="{FF2B5EF4-FFF2-40B4-BE49-F238E27FC236}">
                <a16:creationId xmlns:a16="http://schemas.microsoft.com/office/drawing/2014/main" id="{15E9F883-164E-AF41-8765-A576676175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2536" y="6584184"/>
            <a:ext cx="365522" cy="365522"/>
          </a:xfrm>
          <a:prstGeom prst="rect">
            <a:avLst/>
          </a:prstGeom>
        </p:spPr>
      </p:pic>
      <p:pic>
        <p:nvPicPr>
          <p:cNvPr id="6" name="Picture 5">
            <a:extLst>
              <a:ext uri="{FF2B5EF4-FFF2-40B4-BE49-F238E27FC236}">
                <a16:creationId xmlns:a16="http://schemas.microsoft.com/office/drawing/2014/main" id="{900E015B-F46A-4842-89A5-755D579D997C}"/>
              </a:ext>
            </a:extLst>
          </p:cNvPr>
          <p:cNvPicPr>
            <a:picLocks noChangeAspect="1"/>
          </p:cNvPicPr>
          <p:nvPr/>
        </p:nvPicPr>
        <p:blipFill>
          <a:blip r:embed="rId6"/>
          <a:stretch>
            <a:fillRect/>
          </a:stretch>
        </p:blipFill>
        <p:spPr>
          <a:xfrm>
            <a:off x="4987360" y="1847967"/>
            <a:ext cx="2612950" cy="2968639"/>
          </a:xfrm>
          <a:prstGeom prst="rect">
            <a:avLst/>
          </a:prstGeom>
        </p:spPr>
      </p:pic>
    </p:spTree>
    <p:extLst>
      <p:ext uri="{BB962C8B-B14F-4D97-AF65-F5344CB8AC3E}">
        <p14:creationId xmlns:p14="http://schemas.microsoft.com/office/powerpoint/2010/main" val="1958268046"/>
      </p:ext>
    </p:extLst>
  </p:cSld>
  <p:clrMapOvr>
    <a:masterClrMapping/>
  </p:clrMapOvr>
  <p:transition advClick="0" advTm="23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7A66-A919-7D47-9EAD-B80B9429425F}"/>
              </a:ext>
            </a:extLst>
          </p:cNvPr>
          <p:cNvSpPr>
            <a:spLocks noGrp="1"/>
          </p:cNvSpPr>
          <p:nvPr>
            <p:ph type="title"/>
          </p:nvPr>
        </p:nvSpPr>
        <p:spPr>
          <a:xfrm>
            <a:off x="1615381" y="1257068"/>
            <a:ext cx="5915025" cy="548284"/>
          </a:xfrm>
        </p:spPr>
        <p:txBody>
          <a:bodyPr>
            <a:normAutofit/>
          </a:bodyPr>
          <a:lstStyle/>
          <a:p>
            <a:pPr algn="ctr"/>
            <a:r>
              <a:rPr lang="en-US" sz="2800" dirty="0">
                <a:solidFill>
                  <a:schemeClr val="bg1"/>
                </a:solidFill>
              </a:rPr>
              <a:t>KCMA ESP Certification</a:t>
            </a:r>
          </a:p>
        </p:txBody>
      </p:sp>
      <p:sp>
        <p:nvSpPr>
          <p:cNvPr id="3" name="Content Placeholder 2">
            <a:extLst>
              <a:ext uri="{FF2B5EF4-FFF2-40B4-BE49-F238E27FC236}">
                <a16:creationId xmlns:a16="http://schemas.microsoft.com/office/drawing/2014/main" id="{E478FFBD-477D-B344-A739-EC557C79CFEB}"/>
              </a:ext>
            </a:extLst>
          </p:cNvPr>
          <p:cNvSpPr>
            <a:spLocks noGrp="1"/>
          </p:cNvSpPr>
          <p:nvPr>
            <p:ph idx="1"/>
          </p:nvPr>
        </p:nvSpPr>
        <p:spPr>
          <a:xfrm>
            <a:off x="1615381" y="2613860"/>
            <a:ext cx="5915025" cy="2827586"/>
          </a:xfrm>
        </p:spPr>
        <p:txBody>
          <a:bodyPr/>
          <a:lstStyle/>
          <a:p>
            <a:r>
              <a:rPr lang="en-US" dirty="0"/>
              <a:t>Do not have to be a KCMA member to participate</a:t>
            </a:r>
          </a:p>
          <a:p>
            <a:r>
              <a:rPr lang="en-US" dirty="0"/>
              <a:t>5 sections, 29 different criteria</a:t>
            </a:r>
          </a:p>
          <a:p>
            <a:pPr lvl="1"/>
            <a:r>
              <a:rPr lang="en-US" dirty="0"/>
              <a:t>Air quality &amp; Pollution Prevention</a:t>
            </a:r>
          </a:p>
          <a:p>
            <a:pPr lvl="1"/>
            <a:r>
              <a:rPr lang="en-US" dirty="0"/>
              <a:t>Resource Sustainability</a:t>
            </a:r>
          </a:p>
          <a:p>
            <a:pPr lvl="1"/>
            <a:r>
              <a:rPr lang="en-US" dirty="0"/>
              <a:t>Waste Minimization</a:t>
            </a:r>
          </a:p>
          <a:p>
            <a:pPr lvl="1"/>
            <a:r>
              <a:rPr lang="en-US" dirty="0"/>
              <a:t>Environmental Stewardship</a:t>
            </a:r>
          </a:p>
          <a:p>
            <a:pPr lvl="1"/>
            <a:r>
              <a:rPr lang="en-US" dirty="0"/>
              <a:t>Community Relations</a:t>
            </a:r>
          </a:p>
          <a:p>
            <a:r>
              <a:rPr lang="en-US" dirty="0"/>
              <a:t>Visit </a:t>
            </a:r>
            <a:r>
              <a:rPr lang="en-US" dirty="0">
                <a:hlinkClick r:id="rId5"/>
              </a:rPr>
              <a:t>www.kcma.org</a:t>
            </a:r>
            <a:r>
              <a:rPr lang="en-US" dirty="0"/>
              <a:t> for more information</a:t>
            </a:r>
          </a:p>
        </p:txBody>
      </p:sp>
      <p:pic>
        <p:nvPicPr>
          <p:cNvPr id="5" name="Recorded Sound">
            <a:hlinkClick r:id="" action="ppaction://media"/>
            <a:extLst>
              <a:ext uri="{FF2B5EF4-FFF2-40B4-BE49-F238E27FC236}">
                <a16:creationId xmlns:a16="http://schemas.microsoft.com/office/drawing/2014/main" id="{83FEB54C-90E9-44EE-8FB9-9BCDA160B5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8130" y="6357187"/>
            <a:ext cx="365522" cy="365522"/>
          </a:xfrm>
          <a:prstGeom prst="rect">
            <a:avLst/>
          </a:prstGeom>
        </p:spPr>
      </p:pic>
    </p:spTree>
    <p:extLst>
      <p:ext uri="{BB962C8B-B14F-4D97-AF65-F5344CB8AC3E}">
        <p14:creationId xmlns:p14="http://schemas.microsoft.com/office/powerpoint/2010/main" val="3283590077"/>
      </p:ext>
    </p:extLst>
  </p:cSld>
  <p:clrMapOvr>
    <a:masterClrMapping/>
  </p:clrMapOvr>
  <p:transition advClick="0" advTm="34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6E58B-8BB0-CC48-9E4F-6B5BC5A8879F}"/>
              </a:ext>
            </a:extLst>
          </p:cNvPr>
          <p:cNvSpPr>
            <a:spLocks noGrp="1"/>
          </p:cNvSpPr>
          <p:nvPr>
            <p:ph type="title"/>
          </p:nvPr>
        </p:nvSpPr>
        <p:spPr>
          <a:xfrm>
            <a:off x="1298360" y="1142412"/>
            <a:ext cx="6644935" cy="548284"/>
          </a:xfrm>
        </p:spPr>
        <p:txBody>
          <a:bodyPr>
            <a:noAutofit/>
          </a:bodyPr>
          <a:lstStyle/>
          <a:p>
            <a:pPr algn="ctr"/>
            <a:r>
              <a:rPr lang="en-US" sz="2800" dirty="0">
                <a:solidFill>
                  <a:schemeClr val="bg1"/>
                </a:solidFill>
              </a:rPr>
              <a:t>KCMA ESP Certification: Air Quality &amp; Pollution Prevention</a:t>
            </a:r>
          </a:p>
        </p:txBody>
      </p:sp>
      <p:sp>
        <p:nvSpPr>
          <p:cNvPr id="3" name="Content Placeholder 2">
            <a:extLst>
              <a:ext uri="{FF2B5EF4-FFF2-40B4-BE49-F238E27FC236}">
                <a16:creationId xmlns:a16="http://schemas.microsoft.com/office/drawing/2014/main" id="{3F87F900-2D35-0840-90F3-9693A8ACCC77}"/>
              </a:ext>
            </a:extLst>
          </p:cNvPr>
          <p:cNvSpPr>
            <a:spLocks noGrp="1"/>
          </p:cNvSpPr>
          <p:nvPr>
            <p:ph idx="1"/>
          </p:nvPr>
        </p:nvSpPr>
        <p:spPr>
          <a:xfrm>
            <a:off x="1615381" y="2601829"/>
            <a:ext cx="5915025" cy="2839617"/>
          </a:xfrm>
        </p:spPr>
        <p:txBody>
          <a:bodyPr>
            <a:normAutofit fontScale="92500"/>
          </a:bodyPr>
          <a:lstStyle/>
          <a:p>
            <a:r>
              <a:rPr lang="en-US" dirty="0"/>
              <a:t>5 points for using an exempt resin system defined in TSCA Title VI in the production of laminated products</a:t>
            </a:r>
          </a:p>
          <a:p>
            <a:r>
              <a:rPr lang="en-US" dirty="0"/>
              <a:t>5 points for having an energy conservation program</a:t>
            </a:r>
          </a:p>
          <a:p>
            <a:r>
              <a:rPr lang="en-US" dirty="0"/>
              <a:t>5 points for meeting or exceeding source reduction and waste management goals in the Toxic Release Inventory Form R</a:t>
            </a:r>
          </a:p>
          <a:p>
            <a:r>
              <a:rPr lang="en-US" dirty="0"/>
              <a:t>5-15 points for having Environmental Product Declarations</a:t>
            </a:r>
          </a:p>
        </p:txBody>
      </p:sp>
      <p:pic>
        <p:nvPicPr>
          <p:cNvPr id="5" name="Recorded Sound 4">
            <a:hlinkClick r:id="" action="ppaction://media"/>
            <a:extLst>
              <a:ext uri="{FF2B5EF4-FFF2-40B4-BE49-F238E27FC236}">
                <a16:creationId xmlns:a16="http://schemas.microsoft.com/office/drawing/2014/main" id="{AB6372A6-36FE-438F-9F1C-D7014A7AA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1012" y="6492478"/>
            <a:ext cx="365522" cy="365522"/>
          </a:xfrm>
          <a:prstGeom prst="rect">
            <a:avLst/>
          </a:prstGeom>
        </p:spPr>
      </p:pic>
    </p:spTree>
    <p:extLst>
      <p:ext uri="{BB962C8B-B14F-4D97-AF65-F5344CB8AC3E}">
        <p14:creationId xmlns:p14="http://schemas.microsoft.com/office/powerpoint/2010/main" val="3336500260"/>
      </p:ext>
    </p:extLst>
  </p:cSld>
  <p:clrMapOvr>
    <a:masterClrMapping/>
  </p:clrMapOvr>
  <p:transition advClick="0" advTm="490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FEA6-862A-5445-B13B-D252D535945C}"/>
              </a:ext>
            </a:extLst>
          </p:cNvPr>
          <p:cNvSpPr>
            <a:spLocks noGrp="1"/>
          </p:cNvSpPr>
          <p:nvPr>
            <p:ph type="title"/>
          </p:nvPr>
        </p:nvSpPr>
        <p:spPr>
          <a:xfrm>
            <a:off x="858915" y="1288964"/>
            <a:ext cx="7410635" cy="548284"/>
          </a:xfrm>
        </p:spPr>
        <p:txBody>
          <a:bodyPr>
            <a:noAutofit/>
          </a:bodyPr>
          <a:lstStyle/>
          <a:p>
            <a:pPr algn="ctr"/>
            <a:r>
              <a:rPr lang="en-US" sz="2800" dirty="0">
                <a:solidFill>
                  <a:schemeClr val="bg1"/>
                </a:solidFill>
              </a:rPr>
              <a:t>KCMA ESP Certification: Resource Sustainability</a:t>
            </a:r>
          </a:p>
        </p:txBody>
      </p:sp>
      <p:sp>
        <p:nvSpPr>
          <p:cNvPr id="3" name="Content Placeholder 2">
            <a:extLst>
              <a:ext uri="{FF2B5EF4-FFF2-40B4-BE49-F238E27FC236}">
                <a16:creationId xmlns:a16="http://schemas.microsoft.com/office/drawing/2014/main" id="{36D9959E-3AB6-0B40-8774-414DC5EC06F2}"/>
              </a:ext>
            </a:extLst>
          </p:cNvPr>
          <p:cNvSpPr>
            <a:spLocks noGrp="1"/>
          </p:cNvSpPr>
          <p:nvPr>
            <p:ph idx="1"/>
          </p:nvPr>
        </p:nvSpPr>
        <p:spPr>
          <a:xfrm>
            <a:off x="1615381" y="2408623"/>
            <a:ext cx="5915025" cy="3592127"/>
          </a:xfrm>
        </p:spPr>
        <p:txBody>
          <a:bodyPr>
            <a:normAutofit lnSpcReduction="10000"/>
          </a:bodyPr>
          <a:lstStyle/>
          <a:p>
            <a:r>
              <a:rPr lang="en-US" dirty="0"/>
              <a:t>10 points each for 80% compliance of particle board, MDF, or plywood with CPA’s ECC 4-11 or Benchmark CWSS standard</a:t>
            </a:r>
          </a:p>
          <a:p>
            <a:r>
              <a:rPr lang="en-US" dirty="0"/>
              <a:t>5-10 points for Manufacturer having Chain of Custody Certification through a recognized sustainable forestry program</a:t>
            </a:r>
          </a:p>
          <a:p>
            <a:r>
              <a:rPr lang="en-US" dirty="0"/>
              <a:t>Points awarded for manufacture or purchase of materials that are Chain of Custody certified through a recognized sustainable forestry program</a:t>
            </a:r>
          </a:p>
          <a:p>
            <a:r>
              <a:rPr lang="en-US" dirty="0"/>
              <a:t>Points awarded for manufacture or purchase of materials Certified Sourcing through a recognized sustainable forestry program</a:t>
            </a:r>
          </a:p>
        </p:txBody>
      </p:sp>
      <p:pic>
        <p:nvPicPr>
          <p:cNvPr id="5" name="Recorded Sound 5">
            <a:hlinkClick r:id="" action="ppaction://media"/>
            <a:extLst>
              <a:ext uri="{FF2B5EF4-FFF2-40B4-BE49-F238E27FC236}">
                <a16:creationId xmlns:a16="http://schemas.microsoft.com/office/drawing/2014/main" id="{84EEDE55-2E6A-4B89-B56E-63E51313B7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2311" y="6368641"/>
            <a:ext cx="365522" cy="365522"/>
          </a:xfrm>
          <a:prstGeom prst="rect">
            <a:avLst/>
          </a:prstGeom>
        </p:spPr>
      </p:pic>
    </p:spTree>
    <p:extLst>
      <p:ext uri="{BB962C8B-B14F-4D97-AF65-F5344CB8AC3E}">
        <p14:creationId xmlns:p14="http://schemas.microsoft.com/office/powerpoint/2010/main" val="1763643489"/>
      </p:ext>
    </p:extLst>
  </p:cSld>
  <p:clrMapOvr>
    <a:masterClrMapping/>
  </p:clrMapOvr>
  <p:transition advClick="0" advTm="62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3490-B065-2448-9FCF-C4A198CC7C70}"/>
              </a:ext>
            </a:extLst>
          </p:cNvPr>
          <p:cNvSpPr>
            <a:spLocks noGrp="1"/>
          </p:cNvSpPr>
          <p:nvPr>
            <p:ph type="title"/>
          </p:nvPr>
        </p:nvSpPr>
        <p:spPr>
          <a:xfrm>
            <a:off x="1615381" y="1142411"/>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Resource Sustainability</a:t>
            </a:r>
          </a:p>
        </p:txBody>
      </p:sp>
      <p:sp>
        <p:nvSpPr>
          <p:cNvPr id="3" name="Content Placeholder 2">
            <a:extLst>
              <a:ext uri="{FF2B5EF4-FFF2-40B4-BE49-F238E27FC236}">
                <a16:creationId xmlns:a16="http://schemas.microsoft.com/office/drawing/2014/main" id="{6522AF7E-D2F1-384B-988E-F7DB072AF029}"/>
              </a:ext>
            </a:extLst>
          </p:cNvPr>
          <p:cNvSpPr>
            <a:spLocks noGrp="1"/>
          </p:cNvSpPr>
          <p:nvPr>
            <p:ph idx="1"/>
          </p:nvPr>
        </p:nvSpPr>
        <p:spPr>
          <a:xfrm>
            <a:off x="1615381" y="2661988"/>
            <a:ext cx="5915025" cy="2779459"/>
          </a:xfrm>
        </p:spPr>
        <p:txBody>
          <a:bodyPr/>
          <a:lstStyle/>
          <a:p>
            <a:r>
              <a:rPr lang="en-US" dirty="0"/>
              <a:t>Points for Chain of Custody (COC) certification through a recognized sustainable forestry program for wood products purchased.</a:t>
            </a:r>
          </a:p>
          <a:p>
            <a:pPr lvl="1"/>
            <a:r>
              <a:rPr lang="en-US" dirty="0"/>
              <a:t>SFI: Sustainable Forestry Initiative</a:t>
            </a:r>
          </a:p>
          <a:p>
            <a:pPr lvl="1"/>
            <a:r>
              <a:rPr lang="en-US" dirty="0"/>
              <a:t>FSC: Forest Stewardship Council</a:t>
            </a:r>
          </a:p>
          <a:p>
            <a:pPr lvl="1"/>
            <a:r>
              <a:rPr lang="en-US" dirty="0"/>
              <a:t>ATFS: American Tree Farm System</a:t>
            </a:r>
          </a:p>
        </p:txBody>
      </p:sp>
      <p:pic>
        <p:nvPicPr>
          <p:cNvPr id="5" name="Recorded Sound 6">
            <a:hlinkClick r:id="" action="ppaction://media"/>
            <a:extLst>
              <a:ext uri="{FF2B5EF4-FFF2-40B4-BE49-F238E27FC236}">
                <a16:creationId xmlns:a16="http://schemas.microsoft.com/office/drawing/2014/main" id="{40D8B722-90FA-450C-AA92-4E73C4D45D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1780" y="6492478"/>
            <a:ext cx="365522" cy="365522"/>
          </a:xfrm>
          <a:prstGeom prst="rect">
            <a:avLst/>
          </a:prstGeom>
        </p:spPr>
      </p:pic>
    </p:spTree>
    <p:extLst>
      <p:ext uri="{BB962C8B-B14F-4D97-AF65-F5344CB8AC3E}">
        <p14:creationId xmlns:p14="http://schemas.microsoft.com/office/powerpoint/2010/main" val="1412256075"/>
      </p:ext>
    </p:extLst>
  </p:cSld>
  <p:clrMapOvr>
    <a:masterClrMapping/>
  </p:clrMapOvr>
  <p:transition advClick="0" advTm="18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3845-24B5-4648-B89C-96D92E0410D5}"/>
              </a:ext>
            </a:extLst>
          </p:cNvPr>
          <p:cNvSpPr>
            <a:spLocks noGrp="1"/>
          </p:cNvSpPr>
          <p:nvPr>
            <p:ph type="title"/>
          </p:nvPr>
        </p:nvSpPr>
        <p:spPr>
          <a:xfrm>
            <a:off x="1615381" y="1142413"/>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Resource Sustainability</a:t>
            </a:r>
          </a:p>
        </p:txBody>
      </p:sp>
      <p:sp>
        <p:nvSpPr>
          <p:cNvPr id="3" name="Content Placeholder 2">
            <a:extLst>
              <a:ext uri="{FF2B5EF4-FFF2-40B4-BE49-F238E27FC236}">
                <a16:creationId xmlns:a16="http://schemas.microsoft.com/office/drawing/2014/main" id="{ECE93A9E-E889-DF46-8A94-923217B98141}"/>
              </a:ext>
            </a:extLst>
          </p:cNvPr>
          <p:cNvSpPr>
            <a:spLocks noGrp="1"/>
          </p:cNvSpPr>
          <p:nvPr>
            <p:ph idx="1"/>
          </p:nvPr>
        </p:nvSpPr>
        <p:spPr>
          <a:xfrm>
            <a:off x="1615381" y="2686051"/>
            <a:ext cx="5915025" cy="2755396"/>
          </a:xfrm>
        </p:spPr>
        <p:txBody>
          <a:bodyPr/>
          <a:lstStyle/>
          <a:p>
            <a:r>
              <a:rPr lang="en-US" dirty="0"/>
              <a:t>5 points for training suppliers on their preference for purchasing certified hardwood lumber</a:t>
            </a:r>
          </a:p>
          <a:p>
            <a:r>
              <a:rPr lang="en-US" dirty="0"/>
              <a:t>5 points for 100% of laminated products purchased that use a TSCA Title VI exempt resin system</a:t>
            </a:r>
          </a:p>
          <a:p>
            <a:r>
              <a:rPr lang="en-US" dirty="0"/>
              <a:t>10 points for having a documented wood trade compliance or due diligence policy</a:t>
            </a:r>
          </a:p>
          <a:p>
            <a:r>
              <a:rPr lang="en-US" dirty="0"/>
              <a:t>5 points for a policy that prohibits the use of wood species on the CITES list</a:t>
            </a:r>
          </a:p>
        </p:txBody>
      </p:sp>
      <p:pic>
        <p:nvPicPr>
          <p:cNvPr id="5" name="Recorded Sound 7">
            <a:hlinkClick r:id="" action="ppaction://media"/>
            <a:extLst>
              <a:ext uri="{FF2B5EF4-FFF2-40B4-BE49-F238E27FC236}">
                <a16:creationId xmlns:a16="http://schemas.microsoft.com/office/drawing/2014/main" id="{A3D5A6B4-EE49-493A-88DC-F7C6B1574F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7582" y="6411172"/>
            <a:ext cx="365522" cy="365522"/>
          </a:xfrm>
          <a:prstGeom prst="rect">
            <a:avLst/>
          </a:prstGeom>
        </p:spPr>
      </p:pic>
    </p:spTree>
    <p:extLst>
      <p:ext uri="{BB962C8B-B14F-4D97-AF65-F5344CB8AC3E}">
        <p14:creationId xmlns:p14="http://schemas.microsoft.com/office/powerpoint/2010/main" val="367325242"/>
      </p:ext>
    </p:extLst>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91ED-700E-1946-AB26-ED14D747BEAC}"/>
              </a:ext>
            </a:extLst>
          </p:cNvPr>
          <p:cNvSpPr>
            <a:spLocks noGrp="1"/>
          </p:cNvSpPr>
          <p:nvPr>
            <p:ph type="title"/>
          </p:nvPr>
        </p:nvSpPr>
        <p:spPr>
          <a:xfrm>
            <a:off x="1859036" y="1142411"/>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Waste Minimization</a:t>
            </a:r>
          </a:p>
        </p:txBody>
      </p:sp>
      <p:sp>
        <p:nvSpPr>
          <p:cNvPr id="3" name="Content Placeholder 2">
            <a:extLst>
              <a:ext uri="{FF2B5EF4-FFF2-40B4-BE49-F238E27FC236}">
                <a16:creationId xmlns:a16="http://schemas.microsoft.com/office/drawing/2014/main" id="{B8FBAAFE-DD9B-984F-8B2F-E99533908C3D}"/>
              </a:ext>
            </a:extLst>
          </p:cNvPr>
          <p:cNvSpPr>
            <a:spLocks noGrp="1"/>
          </p:cNvSpPr>
          <p:nvPr>
            <p:ph idx="1"/>
          </p:nvPr>
        </p:nvSpPr>
        <p:spPr>
          <a:xfrm>
            <a:off x="1615381" y="2661988"/>
            <a:ext cx="5915025" cy="2779459"/>
          </a:xfrm>
        </p:spPr>
        <p:txBody>
          <a:bodyPr/>
          <a:lstStyle/>
          <a:p>
            <a:r>
              <a:rPr lang="en-US" dirty="0"/>
              <a:t>10 points for a Comprehensive Recycling Program for at least three of the following: Cardboard, Paper, Plastic, Wood, Solvents, Metal</a:t>
            </a:r>
          </a:p>
          <a:p>
            <a:endParaRPr lang="en-US" dirty="0"/>
          </a:p>
        </p:txBody>
      </p:sp>
      <p:pic>
        <p:nvPicPr>
          <p:cNvPr id="5" name="Recorded Sound 8">
            <a:hlinkClick r:id="" action="ppaction://media"/>
            <a:extLst>
              <a:ext uri="{FF2B5EF4-FFF2-40B4-BE49-F238E27FC236}">
                <a16:creationId xmlns:a16="http://schemas.microsoft.com/office/drawing/2014/main" id="{3358B1A8-596D-41A9-AEE7-AB2D61E8C4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8826" y="6390140"/>
            <a:ext cx="365522" cy="365522"/>
          </a:xfrm>
          <a:prstGeom prst="rect">
            <a:avLst/>
          </a:prstGeom>
        </p:spPr>
      </p:pic>
    </p:spTree>
    <p:extLst>
      <p:ext uri="{BB962C8B-B14F-4D97-AF65-F5344CB8AC3E}">
        <p14:creationId xmlns:p14="http://schemas.microsoft.com/office/powerpoint/2010/main" val="129557018"/>
      </p:ext>
    </p:extLst>
  </p:cSld>
  <p:clrMapOvr>
    <a:masterClrMapping/>
  </p:clrMapOvr>
  <p:transition advClick="0" advTm="42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4ABE-D5DA-674D-B280-110486E1EFF3}"/>
              </a:ext>
            </a:extLst>
          </p:cNvPr>
          <p:cNvSpPr>
            <a:spLocks noGrp="1"/>
          </p:cNvSpPr>
          <p:nvPr>
            <p:ph type="title"/>
          </p:nvPr>
        </p:nvSpPr>
        <p:spPr/>
        <p:txBody>
          <a:bodyPr>
            <a:normAutofit/>
          </a:bodyPr>
          <a:lstStyle/>
          <a:p>
            <a:pPr algn="ctr"/>
            <a:r>
              <a:rPr lang="en-US" sz="3200" dirty="0"/>
              <a:t>COURSE DESCRIPTION</a:t>
            </a:r>
          </a:p>
        </p:txBody>
      </p:sp>
      <p:sp>
        <p:nvSpPr>
          <p:cNvPr id="3" name="Content Placeholder 2">
            <a:extLst>
              <a:ext uri="{FF2B5EF4-FFF2-40B4-BE49-F238E27FC236}">
                <a16:creationId xmlns:a16="http://schemas.microsoft.com/office/drawing/2014/main" id="{E1C2314C-CFAC-FA40-83F0-69B6CF7C6651}"/>
              </a:ext>
            </a:extLst>
          </p:cNvPr>
          <p:cNvSpPr>
            <a:spLocks noGrp="1"/>
          </p:cNvSpPr>
          <p:nvPr>
            <p:ph idx="1"/>
          </p:nvPr>
        </p:nvSpPr>
        <p:spPr/>
        <p:txBody>
          <a:bodyPr/>
          <a:lstStyle/>
          <a:p>
            <a:pPr marL="0" indent="0" algn="ctr">
              <a:buNone/>
            </a:pPr>
            <a:r>
              <a:rPr lang="en-US" dirty="0"/>
              <a:t>This course provides a general overview of residential kitchen and bathroom cabinet testing and certification in accordance with the KCMA/ANSI A161.1 Standard, ESP Specification and               Severe Use Specification.</a:t>
            </a:r>
          </a:p>
        </p:txBody>
      </p:sp>
      <p:pic>
        <p:nvPicPr>
          <p:cNvPr id="4" name="Audio 2">
            <a:hlinkClick r:id="" action="ppaction://media"/>
            <a:extLst>
              <a:ext uri="{FF2B5EF4-FFF2-40B4-BE49-F238E27FC236}">
                <a16:creationId xmlns:a16="http://schemas.microsoft.com/office/drawing/2014/main" id="{CF05D46A-4972-9F49-83F0-27AD5892BE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62165811"/>
      </p:ext>
    </p:extLst>
  </p:cSld>
  <p:clrMapOvr>
    <a:masterClrMapping/>
  </p:clrMapOvr>
  <p:transition advClick="0" advTm="218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F1D5-1087-8A4E-8F1E-C9EA1FFC0172}"/>
              </a:ext>
            </a:extLst>
          </p:cNvPr>
          <p:cNvSpPr>
            <a:spLocks noGrp="1"/>
          </p:cNvSpPr>
          <p:nvPr>
            <p:ph type="title"/>
          </p:nvPr>
        </p:nvSpPr>
        <p:spPr>
          <a:xfrm>
            <a:off x="1614487" y="1142413"/>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Waste Minimization</a:t>
            </a:r>
          </a:p>
        </p:txBody>
      </p:sp>
      <p:sp>
        <p:nvSpPr>
          <p:cNvPr id="3" name="Content Placeholder 2">
            <a:extLst>
              <a:ext uri="{FF2B5EF4-FFF2-40B4-BE49-F238E27FC236}">
                <a16:creationId xmlns:a16="http://schemas.microsoft.com/office/drawing/2014/main" id="{4D981D8B-21CB-5C4F-86FE-030E97ED2283}"/>
              </a:ext>
            </a:extLst>
          </p:cNvPr>
          <p:cNvSpPr>
            <a:spLocks noGrp="1"/>
          </p:cNvSpPr>
          <p:nvPr>
            <p:ph idx="1"/>
          </p:nvPr>
        </p:nvSpPr>
        <p:spPr>
          <a:xfrm>
            <a:off x="1615381" y="2686051"/>
            <a:ext cx="5915025" cy="2755396"/>
          </a:xfrm>
        </p:spPr>
        <p:txBody>
          <a:bodyPr/>
          <a:lstStyle/>
          <a:p>
            <a:r>
              <a:rPr lang="en-US" dirty="0"/>
              <a:t>10 Points – Program for tracking and reducing process waste with documented goals and reports</a:t>
            </a:r>
          </a:p>
          <a:p>
            <a:r>
              <a:rPr lang="en-US" dirty="0"/>
              <a:t>5 Points – By-products of manufacturing used to generate energy</a:t>
            </a:r>
          </a:p>
          <a:p>
            <a:r>
              <a:rPr lang="en-US" dirty="0"/>
              <a:t>5 Points – having a program for reclaiming cabinets and recycling, reusing, or repurposing them</a:t>
            </a:r>
          </a:p>
        </p:txBody>
      </p:sp>
      <p:pic>
        <p:nvPicPr>
          <p:cNvPr id="5" name="Recorded Sound 9">
            <a:hlinkClick r:id="" action="ppaction://media"/>
            <a:extLst>
              <a:ext uri="{FF2B5EF4-FFF2-40B4-BE49-F238E27FC236}">
                <a16:creationId xmlns:a16="http://schemas.microsoft.com/office/drawing/2014/main" id="{DDCE26C1-604F-460B-A7E5-D891BF02B6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232" y="6492478"/>
            <a:ext cx="365522" cy="365522"/>
          </a:xfrm>
          <a:prstGeom prst="rect">
            <a:avLst/>
          </a:prstGeom>
        </p:spPr>
      </p:pic>
    </p:spTree>
    <p:extLst>
      <p:ext uri="{BB962C8B-B14F-4D97-AF65-F5344CB8AC3E}">
        <p14:creationId xmlns:p14="http://schemas.microsoft.com/office/powerpoint/2010/main" val="1420612790"/>
      </p:ext>
    </p:extLst>
  </p:cSld>
  <p:clrMapOvr>
    <a:masterClrMapping/>
  </p:clrMapOvr>
  <p:transition advClick="0" advTm="47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F333-9DA9-FD4D-9AFB-F6856EA841CD}"/>
              </a:ext>
            </a:extLst>
          </p:cNvPr>
          <p:cNvSpPr>
            <a:spLocks noGrp="1"/>
          </p:cNvSpPr>
          <p:nvPr>
            <p:ph type="title"/>
          </p:nvPr>
        </p:nvSpPr>
        <p:spPr>
          <a:xfrm>
            <a:off x="1614487" y="1142413"/>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Environmental Stewardship</a:t>
            </a:r>
          </a:p>
        </p:txBody>
      </p:sp>
      <p:sp>
        <p:nvSpPr>
          <p:cNvPr id="3" name="Content Placeholder 2">
            <a:extLst>
              <a:ext uri="{FF2B5EF4-FFF2-40B4-BE49-F238E27FC236}">
                <a16:creationId xmlns:a16="http://schemas.microsoft.com/office/drawing/2014/main" id="{9AC6130B-1A4A-6444-96B1-7C182F61D248}"/>
              </a:ext>
            </a:extLst>
          </p:cNvPr>
          <p:cNvSpPr>
            <a:spLocks noGrp="1"/>
          </p:cNvSpPr>
          <p:nvPr>
            <p:ph idx="1"/>
          </p:nvPr>
        </p:nvSpPr>
        <p:spPr>
          <a:xfrm>
            <a:off x="1615381" y="2541788"/>
            <a:ext cx="5915025" cy="3295835"/>
          </a:xfrm>
        </p:spPr>
        <p:txBody>
          <a:bodyPr>
            <a:normAutofit lnSpcReduction="10000"/>
          </a:bodyPr>
          <a:lstStyle/>
          <a:p>
            <a:r>
              <a:rPr lang="en-US" dirty="0"/>
              <a:t>5-15 points for having an Environmental Management System in place</a:t>
            </a:r>
          </a:p>
          <a:p>
            <a:r>
              <a:rPr lang="en-US" dirty="0"/>
              <a:t>5 points – Manufacturer reviews environmental practices and policies of its key vendors and contractors</a:t>
            </a:r>
          </a:p>
          <a:p>
            <a:r>
              <a:rPr lang="en-US" dirty="0"/>
              <a:t>5 points – Documented program which promotes the use of renewable/recycled materials or products</a:t>
            </a:r>
          </a:p>
          <a:p>
            <a:r>
              <a:rPr lang="en-US" dirty="0"/>
              <a:t>5 points – Manufacturer is enrolled in EPA SmartWay Transport Partnership as a registered partner</a:t>
            </a:r>
          </a:p>
        </p:txBody>
      </p:sp>
      <p:pic>
        <p:nvPicPr>
          <p:cNvPr id="5" name="Recorded Sound 10">
            <a:hlinkClick r:id="" action="ppaction://media"/>
            <a:extLst>
              <a:ext uri="{FF2B5EF4-FFF2-40B4-BE49-F238E27FC236}">
                <a16:creationId xmlns:a16="http://schemas.microsoft.com/office/drawing/2014/main" id="{0563D7A2-6F7A-4FCB-BB84-F355E7ECBF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2196" y="6567254"/>
            <a:ext cx="365522" cy="365522"/>
          </a:xfrm>
          <a:prstGeom prst="rect">
            <a:avLst/>
          </a:prstGeom>
        </p:spPr>
      </p:pic>
    </p:spTree>
    <p:extLst>
      <p:ext uri="{BB962C8B-B14F-4D97-AF65-F5344CB8AC3E}">
        <p14:creationId xmlns:p14="http://schemas.microsoft.com/office/powerpoint/2010/main" val="2386042500"/>
      </p:ext>
    </p:extLst>
  </p:cSld>
  <p:clrMapOvr>
    <a:masterClrMapping/>
  </p:clrMapOvr>
  <p:transition advClick="0" advTm="53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9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730C-65AD-E74B-8A34-15379E82BB69}"/>
              </a:ext>
            </a:extLst>
          </p:cNvPr>
          <p:cNvSpPr>
            <a:spLocks noGrp="1"/>
          </p:cNvSpPr>
          <p:nvPr>
            <p:ph type="title"/>
          </p:nvPr>
        </p:nvSpPr>
        <p:spPr>
          <a:xfrm>
            <a:off x="1615381" y="1142413"/>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Environmental Stewardship</a:t>
            </a:r>
          </a:p>
        </p:txBody>
      </p:sp>
      <p:sp>
        <p:nvSpPr>
          <p:cNvPr id="3" name="Content Placeholder 2">
            <a:extLst>
              <a:ext uri="{FF2B5EF4-FFF2-40B4-BE49-F238E27FC236}">
                <a16:creationId xmlns:a16="http://schemas.microsoft.com/office/drawing/2014/main" id="{7B00B222-53B5-7F4F-AB78-E5F375D6DB13}"/>
              </a:ext>
            </a:extLst>
          </p:cNvPr>
          <p:cNvSpPr>
            <a:spLocks noGrp="1"/>
          </p:cNvSpPr>
          <p:nvPr>
            <p:ph idx="1"/>
          </p:nvPr>
        </p:nvSpPr>
        <p:spPr>
          <a:xfrm>
            <a:off x="1615381" y="2698750"/>
            <a:ext cx="5915025" cy="2870201"/>
          </a:xfrm>
        </p:spPr>
        <p:txBody>
          <a:bodyPr>
            <a:normAutofit/>
          </a:bodyPr>
          <a:lstStyle/>
          <a:p>
            <a:r>
              <a:rPr lang="en-US" dirty="0"/>
              <a:t>10 points for having a documented corporate social responsibility or environmental social governance report</a:t>
            </a:r>
          </a:p>
          <a:p>
            <a:r>
              <a:rPr lang="en-US" dirty="0"/>
              <a:t>5 points for having an environmental sustainability strategic plan</a:t>
            </a:r>
          </a:p>
          <a:p>
            <a:r>
              <a:rPr lang="en-US" dirty="0"/>
              <a:t>5-15 points for having Health Product Declarations for the cabinetry</a:t>
            </a:r>
          </a:p>
        </p:txBody>
      </p:sp>
      <p:pic>
        <p:nvPicPr>
          <p:cNvPr id="5" name="Recorded Sound 11">
            <a:hlinkClick r:id="" action="ppaction://media"/>
            <a:extLst>
              <a:ext uri="{FF2B5EF4-FFF2-40B4-BE49-F238E27FC236}">
                <a16:creationId xmlns:a16="http://schemas.microsoft.com/office/drawing/2014/main" id="{2ABD5F96-24EA-4607-9D77-CDB829A31D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5432" y="6492478"/>
            <a:ext cx="365522" cy="365522"/>
          </a:xfrm>
          <a:prstGeom prst="rect">
            <a:avLst/>
          </a:prstGeom>
        </p:spPr>
      </p:pic>
    </p:spTree>
    <p:extLst>
      <p:ext uri="{BB962C8B-B14F-4D97-AF65-F5344CB8AC3E}">
        <p14:creationId xmlns:p14="http://schemas.microsoft.com/office/powerpoint/2010/main" val="1952109459"/>
      </p:ext>
    </p:extLst>
  </p:cSld>
  <p:clrMapOvr>
    <a:masterClrMapping/>
  </p:clrMapOvr>
  <p:transition advClick="0" advTm="55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F036-8F4B-7C44-A553-4192FBC57CCF}"/>
              </a:ext>
            </a:extLst>
          </p:cNvPr>
          <p:cNvSpPr>
            <a:spLocks noGrp="1"/>
          </p:cNvSpPr>
          <p:nvPr>
            <p:ph type="title"/>
          </p:nvPr>
        </p:nvSpPr>
        <p:spPr>
          <a:xfrm>
            <a:off x="1614487" y="1142413"/>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Community Relations</a:t>
            </a:r>
          </a:p>
        </p:txBody>
      </p:sp>
      <p:sp>
        <p:nvSpPr>
          <p:cNvPr id="3" name="Content Placeholder 2">
            <a:extLst>
              <a:ext uri="{FF2B5EF4-FFF2-40B4-BE49-F238E27FC236}">
                <a16:creationId xmlns:a16="http://schemas.microsoft.com/office/drawing/2014/main" id="{E0500752-4573-3C41-B8AA-088C9800BCA4}"/>
              </a:ext>
            </a:extLst>
          </p:cNvPr>
          <p:cNvSpPr>
            <a:spLocks noGrp="1"/>
          </p:cNvSpPr>
          <p:nvPr>
            <p:ph idx="1"/>
          </p:nvPr>
        </p:nvSpPr>
        <p:spPr>
          <a:xfrm>
            <a:off x="1615381" y="2635250"/>
            <a:ext cx="5915025" cy="2806196"/>
          </a:xfrm>
        </p:spPr>
        <p:txBody>
          <a:bodyPr>
            <a:normAutofit fontScale="92500"/>
          </a:bodyPr>
          <a:lstStyle/>
          <a:p>
            <a:r>
              <a:rPr lang="en-US" dirty="0"/>
              <a:t>5 points – Community involvement and leadership through service or donation to charitable organizations</a:t>
            </a:r>
          </a:p>
          <a:p>
            <a:r>
              <a:rPr lang="en-US" dirty="0"/>
              <a:t>5 points – Manufacturer has had no major non-compliance citations from any federal, state or local environmental regulatory agency in the previous 12 months</a:t>
            </a:r>
          </a:p>
          <a:p>
            <a:r>
              <a:rPr lang="en-US" dirty="0"/>
              <a:t>5 points for highlighting environmental initiatives on their website and using the ESP logo on </a:t>
            </a:r>
            <a:r>
              <a:rPr lang="en-US"/>
              <a:t>the home page</a:t>
            </a:r>
            <a:endParaRPr lang="en-US" dirty="0"/>
          </a:p>
        </p:txBody>
      </p:sp>
      <p:pic>
        <p:nvPicPr>
          <p:cNvPr id="5" name="Recorded Sound 12">
            <a:hlinkClick r:id="" action="ppaction://media"/>
            <a:extLst>
              <a:ext uri="{FF2B5EF4-FFF2-40B4-BE49-F238E27FC236}">
                <a16:creationId xmlns:a16="http://schemas.microsoft.com/office/drawing/2014/main" id="{ABE0E36D-74AB-4583-91AA-5B8E3921E3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4300" y="6492478"/>
            <a:ext cx="365522" cy="365522"/>
          </a:xfrm>
          <a:prstGeom prst="rect">
            <a:avLst/>
          </a:prstGeom>
        </p:spPr>
      </p:pic>
    </p:spTree>
    <p:extLst>
      <p:ext uri="{BB962C8B-B14F-4D97-AF65-F5344CB8AC3E}">
        <p14:creationId xmlns:p14="http://schemas.microsoft.com/office/powerpoint/2010/main" val="403039529"/>
      </p:ext>
    </p:extLst>
  </p:cSld>
  <p:clrMapOvr>
    <a:masterClrMapping/>
  </p:clrMapOvr>
  <p:transition advClick="0" advTm="481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2CB4-C28C-6B46-8E69-3AEB71BC8BB2}"/>
              </a:ext>
            </a:extLst>
          </p:cNvPr>
          <p:cNvSpPr>
            <a:spLocks noGrp="1"/>
          </p:cNvSpPr>
          <p:nvPr>
            <p:ph type="title"/>
          </p:nvPr>
        </p:nvSpPr>
        <p:spPr>
          <a:xfrm>
            <a:off x="585115" y="497028"/>
            <a:ext cx="7420599" cy="1031216"/>
          </a:xfrm>
        </p:spPr>
        <p:txBody>
          <a:bodyPr vert="horz" lIns="91440" tIns="45720" rIns="91440" bIns="45720" rtlCol="0" anchor="b">
            <a:normAutofit/>
          </a:bodyPr>
          <a:lstStyle/>
          <a:p>
            <a:r>
              <a:rPr lang="en-US" kern="1200" dirty="0">
                <a:latin typeface="+mj-lt"/>
                <a:ea typeface="+mj-ea"/>
                <a:cs typeface="+mj-cs"/>
              </a:rPr>
              <a:t>THANK YOU!</a:t>
            </a:r>
          </a:p>
        </p:txBody>
      </p:sp>
      <p:sp>
        <p:nvSpPr>
          <p:cNvPr id="3" name="Content Placeholder 2">
            <a:extLst>
              <a:ext uri="{FF2B5EF4-FFF2-40B4-BE49-F238E27FC236}">
                <a16:creationId xmlns:a16="http://schemas.microsoft.com/office/drawing/2014/main" id="{3DA77A88-5573-2D49-80EB-D02F677199B1}"/>
              </a:ext>
            </a:extLst>
          </p:cNvPr>
          <p:cNvSpPr>
            <a:spLocks noGrp="1"/>
          </p:cNvSpPr>
          <p:nvPr>
            <p:ph idx="1"/>
          </p:nvPr>
        </p:nvSpPr>
        <p:spPr>
          <a:xfrm>
            <a:off x="5606891" y="2279151"/>
            <a:ext cx="3469373" cy="3387145"/>
          </a:xfrm>
        </p:spPr>
        <p:txBody>
          <a:bodyPr vert="horz" lIns="91440" tIns="45720" rIns="91440" bIns="45720" rtlCol="0" anchor="ctr">
            <a:normAutofit/>
          </a:bodyPr>
          <a:lstStyle/>
          <a:p>
            <a:pPr marL="0" indent="0">
              <a:buNone/>
            </a:pPr>
            <a:r>
              <a:rPr lang="en-US" dirty="0"/>
              <a:t>Questions?</a:t>
            </a:r>
          </a:p>
          <a:p>
            <a:pPr marL="0" indent="0">
              <a:buNone/>
            </a:pPr>
            <a:r>
              <a:rPr lang="en-US" dirty="0"/>
              <a:t>Email</a:t>
            </a:r>
            <a:r>
              <a:rPr lang="en-US" dirty="0">
                <a:solidFill>
                  <a:schemeClr val="tx1"/>
                </a:solidFill>
              </a:rPr>
              <a:t> </a:t>
            </a:r>
            <a:r>
              <a:rPr lang="en-US" dirty="0">
                <a:solidFill>
                  <a:schemeClr val="tx1"/>
                </a:solidFill>
                <a:hlinkClick r:id="rId3"/>
              </a:rPr>
              <a:t>info@kcma.org</a:t>
            </a:r>
            <a:endParaRPr lang="en-US" dirty="0">
              <a:solidFill>
                <a:schemeClr val="tx1"/>
              </a:solidFill>
            </a:endParaRPr>
          </a:p>
          <a:p>
            <a:pPr marL="0" indent="0">
              <a:buNone/>
            </a:pPr>
            <a:r>
              <a:rPr lang="en-US" dirty="0"/>
              <a:t>Or call (703) 264-1690</a:t>
            </a:r>
          </a:p>
        </p:txBody>
      </p:sp>
      <p:pic>
        <p:nvPicPr>
          <p:cNvPr id="12" name="Picture 11">
            <a:extLst>
              <a:ext uri="{FF2B5EF4-FFF2-40B4-BE49-F238E27FC236}">
                <a16:creationId xmlns:a16="http://schemas.microsoft.com/office/drawing/2014/main" id="{C822433C-368F-46C4-86CF-F8281597280F}"/>
              </a:ext>
            </a:extLst>
          </p:cNvPr>
          <p:cNvPicPr>
            <a:picLocks noChangeAspect="1"/>
          </p:cNvPicPr>
          <p:nvPr/>
        </p:nvPicPr>
        <p:blipFill>
          <a:blip r:embed="rId4"/>
          <a:stretch>
            <a:fillRect/>
          </a:stretch>
        </p:blipFill>
        <p:spPr>
          <a:xfrm>
            <a:off x="1040551" y="2406703"/>
            <a:ext cx="1868504" cy="2044594"/>
          </a:xfrm>
          <a:prstGeom prst="rect">
            <a:avLst/>
          </a:prstGeom>
        </p:spPr>
      </p:pic>
      <p:pic>
        <p:nvPicPr>
          <p:cNvPr id="13" name="Picture 12">
            <a:extLst>
              <a:ext uri="{FF2B5EF4-FFF2-40B4-BE49-F238E27FC236}">
                <a16:creationId xmlns:a16="http://schemas.microsoft.com/office/drawing/2014/main" id="{3C29BA5D-373F-460A-8ED7-431B615C018B}"/>
              </a:ext>
            </a:extLst>
          </p:cNvPr>
          <p:cNvPicPr>
            <a:picLocks noChangeAspect="1"/>
          </p:cNvPicPr>
          <p:nvPr/>
        </p:nvPicPr>
        <p:blipFill>
          <a:blip r:embed="rId5"/>
          <a:stretch>
            <a:fillRect/>
          </a:stretch>
        </p:blipFill>
        <p:spPr>
          <a:xfrm>
            <a:off x="3097719" y="3310699"/>
            <a:ext cx="1922765" cy="2184503"/>
          </a:xfrm>
          <a:prstGeom prst="rect">
            <a:avLst/>
          </a:prstGeom>
        </p:spPr>
      </p:pic>
    </p:spTree>
    <p:extLst>
      <p:ext uri="{BB962C8B-B14F-4D97-AF65-F5344CB8AC3E}">
        <p14:creationId xmlns:p14="http://schemas.microsoft.com/office/powerpoint/2010/main" val="3922470840"/>
      </p:ext>
    </p:extLst>
  </p:cSld>
  <p:clrMapOvr>
    <a:masterClrMapping/>
  </p:clrMapOvr>
  <p:transition advClick="0" advTm="35110"/>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2CB4-C28C-6B46-8E69-3AEB71BC8BB2}"/>
              </a:ext>
            </a:extLst>
          </p:cNvPr>
          <p:cNvSpPr>
            <a:spLocks noGrp="1"/>
          </p:cNvSpPr>
          <p:nvPr>
            <p:ph type="title"/>
          </p:nvPr>
        </p:nvSpPr>
        <p:spPr>
          <a:xfrm>
            <a:off x="585115" y="497028"/>
            <a:ext cx="7420599" cy="1031216"/>
          </a:xfrm>
        </p:spPr>
        <p:txBody>
          <a:bodyPr vert="horz" lIns="91440" tIns="45720" rIns="91440" bIns="45720" rtlCol="0" anchor="b">
            <a:normAutofit/>
          </a:bodyPr>
          <a:lstStyle/>
          <a:p>
            <a:r>
              <a:rPr lang="en-US" kern="1200" dirty="0">
                <a:latin typeface="+mj-lt"/>
                <a:ea typeface="+mj-ea"/>
                <a:cs typeface="+mj-cs"/>
              </a:rPr>
              <a:t>THANK YOU!</a:t>
            </a:r>
          </a:p>
        </p:txBody>
      </p:sp>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txBody>
          <a:bodyPr/>
          <a:lstStyle/>
          <a:p>
            <a:endParaRPr lang="en-US"/>
          </a:p>
        </p:txBody>
      </p:sp>
      <p:sp>
        <p:nvSpPr>
          <p:cNvPr id="11"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A77A88-5573-2D49-80EB-D02F677199B1}"/>
              </a:ext>
            </a:extLst>
          </p:cNvPr>
          <p:cNvSpPr>
            <a:spLocks noGrp="1"/>
          </p:cNvSpPr>
          <p:nvPr>
            <p:ph idx="1"/>
          </p:nvPr>
        </p:nvSpPr>
        <p:spPr>
          <a:xfrm>
            <a:off x="5606891" y="2279151"/>
            <a:ext cx="3469373" cy="3387145"/>
          </a:xfrm>
        </p:spPr>
        <p:txBody>
          <a:bodyPr vert="horz" lIns="91440" tIns="45720" rIns="91440" bIns="45720" rtlCol="0" anchor="ctr">
            <a:normAutofit/>
          </a:bodyPr>
          <a:lstStyle/>
          <a:p>
            <a:pPr marL="0" indent="0">
              <a:buNone/>
            </a:pPr>
            <a:r>
              <a:rPr lang="en-US" dirty="0"/>
              <a:t>Questions?</a:t>
            </a:r>
          </a:p>
          <a:p>
            <a:pPr marL="0" indent="0">
              <a:buNone/>
            </a:pPr>
            <a:r>
              <a:rPr lang="en-US" dirty="0"/>
              <a:t>Email</a:t>
            </a:r>
            <a:r>
              <a:rPr lang="en-US" dirty="0">
                <a:solidFill>
                  <a:schemeClr val="tx1"/>
                </a:solidFill>
              </a:rPr>
              <a:t> </a:t>
            </a:r>
            <a:r>
              <a:rPr lang="en-US" dirty="0">
                <a:solidFill>
                  <a:schemeClr val="tx1"/>
                </a:solidFill>
                <a:hlinkClick r:id="rId5"/>
              </a:rPr>
              <a:t>info@kcma.org</a:t>
            </a:r>
            <a:endParaRPr lang="en-US" dirty="0">
              <a:solidFill>
                <a:schemeClr val="tx1"/>
              </a:solidFill>
            </a:endParaRPr>
          </a:p>
          <a:p>
            <a:pPr marL="0" indent="0">
              <a:buNone/>
            </a:pPr>
            <a:r>
              <a:rPr lang="en-US" dirty="0"/>
              <a:t>Or call (703) 264-1690</a:t>
            </a:r>
          </a:p>
        </p:txBody>
      </p:sp>
      <p:pic>
        <p:nvPicPr>
          <p:cNvPr id="7" name="Audio 3">
            <a:hlinkClick r:id="" action="ppaction://media"/>
            <a:extLst>
              <a:ext uri="{FF2B5EF4-FFF2-40B4-BE49-F238E27FC236}">
                <a16:creationId xmlns:a16="http://schemas.microsoft.com/office/drawing/2014/main" id="{86A501F4-99CF-0F4D-9141-D88CDA990A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12" name="Picture 11">
            <a:extLst>
              <a:ext uri="{FF2B5EF4-FFF2-40B4-BE49-F238E27FC236}">
                <a16:creationId xmlns:a16="http://schemas.microsoft.com/office/drawing/2014/main" id="{C822433C-368F-46C4-86CF-F8281597280F}"/>
              </a:ext>
            </a:extLst>
          </p:cNvPr>
          <p:cNvPicPr>
            <a:picLocks noChangeAspect="1"/>
          </p:cNvPicPr>
          <p:nvPr/>
        </p:nvPicPr>
        <p:blipFill>
          <a:blip r:embed="rId7"/>
          <a:stretch>
            <a:fillRect/>
          </a:stretch>
        </p:blipFill>
        <p:spPr>
          <a:xfrm>
            <a:off x="1040551" y="2406703"/>
            <a:ext cx="1868504" cy="2044594"/>
          </a:xfrm>
          <a:prstGeom prst="rect">
            <a:avLst/>
          </a:prstGeom>
        </p:spPr>
      </p:pic>
      <p:pic>
        <p:nvPicPr>
          <p:cNvPr id="13" name="Picture 12">
            <a:extLst>
              <a:ext uri="{FF2B5EF4-FFF2-40B4-BE49-F238E27FC236}">
                <a16:creationId xmlns:a16="http://schemas.microsoft.com/office/drawing/2014/main" id="{3C29BA5D-373F-460A-8ED7-431B615C018B}"/>
              </a:ext>
            </a:extLst>
          </p:cNvPr>
          <p:cNvPicPr>
            <a:picLocks noChangeAspect="1"/>
          </p:cNvPicPr>
          <p:nvPr/>
        </p:nvPicPr>
        <p:blipFill>
          <a:blip r:embed="rId8"/>
          <a:stretch>
            <a:fillRect/>
          </a:stretch>
        </p:blipFill>
        <p:spPr>
          <a:xfrm>
            <a:off x="3097719" y="3310699"/>
            <a:ext cx="1922765" cy="2184503"/>
          </a:xfrm>
          <a:prstGeom prst="rect">
            <a:avLst/>
          </a:prstGeom>
        </p:spPr>
      </p:pic>
    </p:spTree>
    <p:extLst>
      <p:ext uri="{BB962C8B-B14F-4D97-AF65-F5344CB8AC3E}">
        <p14:creationId xmlns:p14="http://schemas.microsoft.com/office/powerpoint/2010/main" val="1735563339"/>
      </p:ext>
    </p:extLst>
  </p:cSld>
  <p:clrMapOvr>
    <a:masterClrMapping/>
  </p:clrMapOvr>
  <p:transition advClick="0" advTm="35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600" y="1690688"/>
            <a:ext cx="5487708"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309" y="1691164"/>
            <a:ext cx="5678446"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CA2E507-7200-4C45-89DB-1B985060F04E}"/>
              </a:ext>
            </a:extLst>
          </p:cNvPr>
          <p:cNvSpPr>
            <a:spLocks noGrp="1"/>
          </p:cNvSpPr>
          <p:nvPr>
            <p:ph type="title"/>
          </p:nvPr>
        </p:nvSpPr>
        <p:spPr>
          <a:xfrm>
            <a:off x="0" y="365125"/>
            <a:ext cx="9143999" cy="1325563"/>
          </a:xfrm>
        </p:spPr>
        <p:txBody>
          <a:bodyPr vert="horz" lIns="91440" tIns="45720" rIns="91440" bIns="45720" rtlCol="0" anchor="ctr">
            <a:normAutofit/>
          </a:bodyPr>
          <a:lstStyle/>
          <a:p>
            <a:pPr algn="ctr"/>
            <a:r>
              <a:rPr lang="en-US" sz="3200" dirty="0"/>
              <a:t>This course has been brought to you by:</a:t>
            </a:r>
          </a:p>
        </p:txBody>
      </p:sp>
      <p:pic>
        <p:nvPicPr>
          <p:cNvPr id="7" name="Content Placeholder 6">
            <a:extLst>
              <a:ext uri="{FF2B5EF4-FFF2-40B4-BE49-F238E27FC236}">
                <a16:creationId xmlns:a16="http://schemas.microsoft.com/office/drawing/2014/main" id="{8AE4CE5B-E434-43A3-AE13-31CBBF35617E}"/>
              </a:ext>
            </a:extLst>
          </p:cNvPr>
          <p:cNvPicPr>
            <a:picLocks noGrp="1" noChangeAspect="1"/>
          </p:cNvPicPr>
          <p:nvPr>
            <p:ph idx="1"/>
          </p:nvPr>
        </p:nvPicPr>
        <p:blipFill>
          <a:blip r:embed="rId5"/>
          <a:stretch>
            <a:fillRect/>
          </a:stretch>
        </p:blipFill>
        <p:spPr>
          <a:xfrm>
            <a:off x="2975865" y="4483324"/>
            <a:ext cx="5649652" cy="1367023"/>
          </a:xfrm>
        </p:spPr>
      </p:pic>
      <p:pic>
        <p:nvPicPr>
          <p:cNvPr id="4" name="Picture 3">
            <a:extLst>
              <a:ext uri="{FF2B5EF4-FFF2-40B4-BE49-F238E27FC236}">
                <a16:creationId xmlns:a16="http://schemas.microsoft.com/office/drawing/2014/main" id="{72EA13A1-3DB0-9040-B316-8D65807CF06E}"/>
              </a:ext>
            </a:extLst>
          </p:cNvPr>
          <p:cNvPicPr>
            <a:picLocks noChangeAspect="1"/>
          </p:cNvPicPr>
          <p:nvPr/>
        </p:nvPicPr>
        <p:blipFill>
          <a:blip r:embed="rId6"/>
          <a:stretch>
            <a:fillRect/>
          </a:stretch>
        </p:blipFill>
        <p:spPr>
          <a:xfrm>
            <a:off x="481543" y="2050269"/>
            <a:ext cx="1613571" cy="1621328"/>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8" name="Audio 3">
            <a:hlinkClick r:id="" action="ppaction://media"/>
            <a:extLst>
              <a:ext uri="{FF2B5EF4-FFF2-40B4-BE49-F238E27FC236}">
                <a16:creationId xmlns:a16="http://schemas.microsoft.com/office/drawing/2014/main" id="{F3EFC864-97A3-D542-9461-2F5B409C68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pic>
        <p:nvPicPr>
          <p:cNvPr id="3" name="Picture 2" descr="A purple logo with text&#10;&#10;Description automatically generated">
            <a:extLst>
              <a:ext uri="{FF2B5EF4-FFF2-40B4-BE49-F238E27FC236}">
                <a16:creationId xmlns:a16="http://schemas.microsoft.com/office/drawing/2014/main" id="{2D708245-469C-B81D-D5EB-15AF14E89B0B}"/>
              </a:ext>
            </a:extLst>
          </p:cNvPr>
          <p:cNvPicPr>
            <a:picLocks noChangeAspect="1"/>
          </p:cNvPicPr>
          <p:nvPr/>
        </p:nvPicPr>
        <p:blipFill>
          <a:blip r:embed="rId8"/>
          <a:stretch>
            <a:fillRect/>
          </a:stretch>
        </p:blipFill>
        <p:spPr>
          <a:xfrm>
            <a:off x="481543" y="4030702"/>
            <a:ext cx="2189695" cy="1018197"/>
          </a:xfrm>
          <a:prstGeom prst="rect">
            <a:avLst/>
          </a:prstGeom>
        </p:spPr>
      </p:pic>
      <p:pic>
        <p:nvPicPr>
          <p:cNvPr id="5" name="Picture 4">
            <a:extLst>
              <a:ext uri="{FF2B5EF4-FFF2-40B4-BE49-F238E27FC236}">
                <a16:creationId xmlns:a16="http://schemas.microsoft.com/office/drawing/2014/main" id="{53A80B33-22B7-528A-5E8B-BA9AB012CCD3}"/>
              </a:ext>
            </a:extLst>
          </p:cNvPr>
          <p:cNvPicPr>
            <a:picLocks noChangeAspect="1"/>
          </p:cNvPicPr>
          <p:nvPr/>
        </p:nvPicPr>
        <p:blipFill>
          <a:blip r:embed="rId9"/>
          <a:stretch>
            <a:fillRect/>
          </a:stretch>
        </p:blipFill>
        <p:spPr>
          <a:xfrm>
            <a:off x="593324" y="5572035"/>
            <a:ext cx="1390008" cy="688908"/>
          </a:xfrm>
          <a:prstGeom prst="rect">
            <a:avLst/>
          </a:prstGeom>
        </p:spPr>
      </p:pic>
    </p:spTree>
    <p:extLst>
      <p:ext uri="{BB962C8B-B14F-4D97-AF65-F5344CB8AC3E}">
        <p14:creationId xmlns:p14="http://schemas.microsoft.com/office/powerpoint/2010/main" val="44646539"/>
      </p:ext>
    </p:extLst>
  </p:cSld>
  <p:clrMapOvr>
    <a:masterClrMapping/>
  </p:clrMapOvr>
  <p:transition advClick="0" advTm="109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01A5-D1C8-4B43-8753-24E4EBDEC12B}"/>
              </a:ext>
            </a:extLst>
          </p:cNvPr>
          <p:cNvSpPr>
            <a:spLocks noGrp="1"/>
          </p:cNvSpPr>
          <p:nvPr>
            <p:ph type="title"/>
          </p:nvPr>
        </p:nvSpPr>
        <p:spPr/>
        <p:txBody>
          <a:bodyPr>
            <a:normAutofit/>
          </a:bodyPr>
          <a:lstStyle/>
          <a:p>
            <a:pPr algn="ctr"/>
            <a:r>
              <a:rPr lang="en-US" sz="3200" dirty="0"/>
              <a:t>COURSE OBJECTIVES</a:t>
            </a:r>
          </a:p>
        </p:txBody>
      </p:sp>
      <p:sp>
        <p:nvSpPr>
          <p:cNvPr id="3" name="Content Placeholder 2">
            <a:extLst>
              <a:ext uri="{FF2B5EF4-FFF2-40B4-BE49-F238E27FC236}">
                <a16:creationId xmlns:a16="http://schemas.microsoft.com/office/drawing/2014/main" id="{C47B6FFF-4470-1E4F-AD45-63B1A53265F8}"/>
              </a:ext>
            </a:extLst>
          </p:cNvPr>
          <p:cNvSpPr>
            <a:spLocks noGrp="1"/>
          </p:cNvSpPr>
          <p:nvPr>
            <p:ph idx="1"/>
          </p:nvPr>
        </p:nvSpPr>
        <p:spPr>
          <a:xfrm>
            <a:off x="629841" y="1914691"/>
            <a:ext cx="7886700" cy="4642625"/>
          </a:xfrm>
        </p:spPr>
        <p:txBody>
          <a:bodyPr>
            <a:normAutofit/>
          </a:bodyPr>
          <a:lstStyle/>
          <a:p>
            <a:r>
              <a:rPr lang="en-US" dirty="0"/>
              <a:t>Learn about KCMA’s Certification Programs</a:t>
            </a:r>
          </a:p>
          <a:p>
            <a:pPr lvl="1"/>
            <a:r>
              <a:rPr lang="en-US" dirty="0"/>
              <a:t>KCMA Quality Certification</a:t>
            </a:r>
          </a:p>
          <a:p>
            <a:pPr lvl="1"/>
            <a:r>
              <a:rPr lang="en-US" dirty="0"/>
              <a:t>KCMA Severe Use Certification</a:t>
            </a:r>
          </a:p>
          <a:p>
            <a:pPr lvl="1"/>
            <a:r>
              <a:rPr lang="en-US" dirty="0"/>
              <a:t>KCMA ESP: Environmental Stewardship</a:t>
            </a:r>
          </a:p>
          <a:p>
            <a:r>
              <a:rPr lang="en-US" dirty="0"/>
              <a:t>Get acquainted with the certification process</a:t>
            </a:r>
          </a:p>
          <a:p>
            <a:r>
              <a:rPr lang="en-US" dirty="0"/>
              <a:t>Learn how to specify cabinets according to KCMA standards</a:t>
            </a:r>
          </a:p>
          <a:p>
            <a:r>
              <a:rPr lang="en-US" dirty="0"/>
              <a:t>Learn about KCMA required performance tests</a:t>
            </a:r>
          </a:p>
          <a:p>
            <a:pPr lvl="1"/>
            <a:r>
              <a:rPr lang="en-US" dirty="0"/>
              <a:t>KCMA/ANSI A161.1 Standard</a:t>
            </a:r>
          </a:p>
          <a:p>
            <a:pPr lvl="1"/>
            <a:r>
              <a:rPr lang="en-US" dirty="0"/>
              <a:t>Severe Use</a:t>
            </a:r>
          </a:p>
          <a:p>
            <a:endParaRPr lang="en-US" dirty="0"/>
          </a:p>
        </p:txBody>
      </p:sp>
      <p:pic>
        <p:nvPicPr>
          <p:cNvPr id="4" name="Audio 1">
            <a:hlinkClick r:id="" action="ppaction://media"/>
            <a:extLst>
              <a:ext uri="{FF2B5EF4-FFF2-40B4-BE49-F238E27FC236}">
                <a16:creationId xmlns:a16="http://schemas.microsoft.com/office/drawing/2014/main" id="{4A87D3B8-0181-264A-A02A-7D82E30E8C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77637313"/>
      </p:ext>
    </p:extLst>
  </p:cSld>
  <p:clrMapOvr>
    <a:masterClrMapping/>
  </p:clrMapOvr>
  <p:transition advClick="0" advTm="44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2B96-FBD3-3841-AFBA-840F6B9A5DFF}"/>
              </a:ext>
            </a:extLst>
          </p:cNvPr>
          <p:cNvSpPr>
            <a:spLocks noGrp="1"/>
          </p:cNvSpPr>
          <p:nvPr>
            <p:ph type="title"/>
          </p:nvPr>
        </p:nvSpPr>
        <p:spPr/>
        <p:txBody>
          <a:bodyPr>
            <a:normAutofit/>
          </a:bodyPr>
          <a:lstStyle/>
          <a:p>
            <a:pPr algn="ctr"/>
            <a:r>
              <a:rPr lang="en-US" sz="3200" dirty="0"/>
              <a:t>COURSE OBJECTIVES, CONT.</a:t>
            </a:r>
          </a:p>
        </p:txBody>
      </p:sp>
      <p:sp>
        <p:nvSpPr>
          <p:cNvPr id="3" name="Content Placeholder 2">
            <a:extLst>
              <a:ext uri="{FF2B5EF4-FFF2-40B4-BE49-F238E27FC236}">
                <a16:creationId xmlns:a16="http://schemas.microsoft.com/office/drawing/2014/main" id="{B1DC0C23-C6B0-DF48-BCEC-8F8EF7A50E06}"/>
              </a:ext>
            </a:extLst>
          </p:cNvPr>
          <p:cNvSpPr>
            <a:spLocks noGrp="1"/>
          </p:cNvSpPr>
          <p:nvPr>
            <p:ph idx="1"/>
          </p:nvPr>
        </p:nvSpPr>
        <p:spPr/>
        <p:txBody>
          <a:bodyPr/>
          <a:lstStyle/>
          <a:p>
            <a:r>
              <a:rPr lang="en-US" dirty="0"/>
              <a:t>Learn about the Environmental Stewardship Point System</a:t>
            </a:r>
          </a:p>
          <a:p>
            <a:r>
              <a:rPr lang="en-US" dirty="0"/>
              <a:t>Learn how to find certified cabinet manufacturers</a:t>
            </a:r>
          </a:p>
        </p:txBody>
      </p:sp>
      <p:pic>
        <p:nvPicPr>
          <p:cNvPr id="4" name="Audio 1">
            <a:hlinkClick r:id="" action="ppaction://media"/>
            <a:extLst>
              <a:ext uri="{FF2B5EF4-FFF2-40B4-BE49-F238E27FC236}">
                <a16:creationId xmlns:a16="http://schemas.microsoft.com/office/drawing/2014/main" id="{1A629309-3049-2442-AB75-C864EC6AC2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63090477"/>
      </p:ext>
    </p:extLst>
  </p:cSld>
  <p:clrMapOvr>
    <a:masterClrMapping/>
  </p:clrMapOvr>
  <p:transition advClick="0" advTm="14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871C4928D0334881C535445935AE22" ma:contentTypeVersion="12" ma:contentTypeDescription="Create a new document." ma:contentTypeScope="" ma:versionID="49fc51f6aab49bbfa64eeb226c9e48c0">
  <xsd:schema xmlns:xsd="http://www.w3.org/2001/XMLSchema" xmlns:xs="http://www.w3.org/2001/XMLSchema" xmlns:p="http://schemas.microsoft.com/office/2006/metadata/properties" xmlns:ns2="828b3902-a0fc-4d48-b292-4408b747a91a" xmlns:ns3="93c26fe1-b7f8-44af-8eda-e60dcfadb3b1" targetNamespace="http://schemas.microsoft.com/office/2006/metadata/properties" ma:root="true" ma:fieldsID="dc644f5768fa340647ebca195c3c2e4d" ns2:_="" ns3:_="">
    <xsd:import namespace="828b3902-a0fc-4d48-b292-4408b747a91a"/>
    <xsd:import namespace="93c26fe1-b7f8-44af-8eda-e60dcfadb3b1"/>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b3902-a0fc-4d48-b292-4408b747a91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26fe1-b7f8-44af-8eda-e60dcfadb3b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4D7F4C-A77C-408C-9344-2C26DDAA67A2}">
  <ds:schemaRefs>
    <ds:schemaRef ds:uri="http://schemas.microsoft.com/sharepoint/v3/contenttype/forms"/>
  </ds:schemaRefs>
</ds:datastoreItem>
</file>

<file path=customXml/itemProps2.xml><?xml version="1.0" encoding="utf-8"?>
<ds:datastoreItem xmlns:ds="http://schemas.openxmlformats.org/officeDocument/2006/customXml" ds:itemID="{E97B7066-748B-4DB2-BC66-1AF5C505CB2A}">
  <ds:schemaRefs>
    <ds:schemaRef ds:uri="http://schemas.microsoft.com/office/2006/documentManagement/types"/>
    <ds:schemaRef ds:uri="http://purl.org/dc/elements/1.1/"/>
    <ds:schemaRef ds:uri="http://www.w3.org/XML/1998/namespace"/>
    <ds:schemaRef ds:uri="http://schemas.microsoft.com/office/infopath/2007/PartnerControls"/>
    <ds:schemaRef ds:uri="http://purl.org/dc/terms/"/>
    <ds:schemaRef ds:uri="http://schemas.openxmlformats.org/package/2006/metadata/core-properties"/>
    <ds:schemaRef ds:uri="93c26fe1-b7f8-44af-8eda-e60dcfadb3b1"/>
    <ds:schemaRef ds:uri="http://schemas.microsoft.com/office/2006/metadata/properties"/>
    <ds:schemaRef ds:uri="http://purl.org/dc/dcmitype/"/>
    <ds:schemaRef ds:uri="828b3902-a0fc-4d48-b292-4408b747a91a"/>
  </ds:schemaRefs>
</ds:datastoreItem>
</file>

<file path=customXml/itemProps3.xml><?xml version="1.0" encoding="utf-8"?>
<ds:datastoreItem xmlns:ds="http://schemas.openxmlformats.org/officeDocument/2006/customXml" ds:itemID="{AB26945A-0167-4FDB-9966-E9D2ADD042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8b3902-a0fc-4d48-b292-4408b747a91a"/>
    <ds:schemaRef ds:uri="93c26fe1-b7f8-44af-8eda-e60dcfadb3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1974</TotalTime>
  <Words>7683</Words>
  <Application>Microsoft Office PowerPoint</Application>
  <PresentationFormat>On-screen Show (4:3)</PresentationFormat>
  <Paragraphs>619</Paragraphs>
  <Slides>76</Slides>
  <Notes>71</Notes>
  <HiddenSlides>0</HiddenSlides>
  <MMClips>69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76</vt:i4>
      </vt:variant>
    </vt:vector>
  </HeadingPairs>
  <TitlesOfParts>
    <vt:vector size="82" baseType="lpstr">
      <vt:lpstr>Arial</vt:lpstr>
      <vt:lpstr>Calibri</vt:lpstr>
      <vt:lpstr>Calibri Light</vt:lpstr>
      <vt:lpstr>Symbol</vt:lpstr>
      <vt:lpstr>Office Theme</vt:lpstr>
      <vt:lpstr>1_Office Theme</vt:lpstr>
      <vt:lpstr>WELCOME</vt:lpstr>
      <vt:lpstr>PowerPoint Presentation</vt:lpstr>
      <vt:lpstr>PowerPoint Presentation</vt:lpstr>
      <vt:lpstr>PowerPoint Presentation</vt:lpstr>
      <vt:lpstr>KITCHEN &amp; VANITY CABINETS CERTIFICATION PROGRAMS COURSE A161.1, Environmental Stewardship, Severe Use</vt:lpstr>
      <vt:lpstr>KCMA COURSE INFORMATION</vt:lpstr>
      <vt:lpstr>COURSE DESCRIPTION</vt:lpstr>
      <vt:lpstr>COURSE OBJECTIVES</vt:lpstr>
      <vt:lpstr>COURSE OBJECTIVES, CONT.</vt:lpstr>
      <vt:lpstr>KCMA Quality Certification</vt:lpstr>
      <vt:lpstr>About the KCMA/ANSI A161.1 Standard</vt:lpstr>
      <vt:lpstr>HUD Minimum Property Standards</vt:lpstr>
      <vt:lpstr>Who Can Be Certified?</vt:lpstr>
      <vt:lpstr>Locating KCMA Certification</vt:lpstr>
      <vt:lpstr>KCMA/ANSI A161.1 Standard Sections</vt:lpstr>
      <vt:lpstr>KCMA/ANSI A161.1 Standard  – Section 2:  Construction Requirements</vt:lpstr>
      <vt:lpstr>KCMA/ANSI A161.1 Standard  – Section 2: Construction Requirements</vt:lpstr>
      <vt:lpstr>KCMA/ANSI A161.1 Standard – Section 2: Construction Requirements</vt:lpstr>
      <vt:lpstr>PowerPoint Presentation</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5:  Structural Tests</vt:lpstr>
      <vt:lpstr>Poll Time!</vt:lpstr>
      <vt:lpstr>KCMA/ANSI A161.1 Standard – Section 5.1:  Structural Tests – Static Load</vt:lpstr>
      <vt:lpstr>KCMA/ANSI A161.1 Standard – Section 5.2:  Structural Tests – Wall Load</vt:lpstr>
      <vt:lpstr>KCMA/ANSI A161.1 Standard – Section 5.3:  Structural Tests - Base Front Joint Load</vt:lpstr>
      <vt:lpstr>KCMA/ANSI A161.1 Standard – Section 5.4:  Structural Tests – Impact Tests</vt:lpstr>
      <vt:lpstr>KCMA/ANSI A161.1 Standard – Section 5.5: Structural Tests – Impact Tests</vt:lpstr>
      <vt:lpstr>KCMA/ANSI A161.1 Standard – Section 6:  Door Operation Tests</vt:lpstr>
      <vt:lpstr>KCMA/ANSI A161.1 Standard –  Section 6.1:  Door Operation Tests - Door Cycling</vt:lpstr>
      <vt:lpstr>KCMA/ANSI A161.1 Standard – Section 6.2: Door Operation Tests – Door Load Test</vt:lpstr>
      <vt:lpstr>KCMA/ANSI A161.1 Standard – Section 7:  Drawer Tests </vt:lpstr>
      <vt:lpstr>KCMA/ANSI A161.1 Standard – Section 7: Drawer Tests – Drawer Cycling</vt:lpstr>
      <vt:lpstr>KCMA/ANSI A161.1 Standard – Section 7: Drawer Tests – Drawer Closing Impact</vt:lpstr>
      <vt:lpstr>KCMA/ANSI A161.1 Standard – Section 8:  Finish Specifications</vt:lpstr>
      <vt:lpstr>KCMA/ANSI A161.1 Standard – Section 9:  Finish Tests</vt:lpstr>
      <vt:lpstr>KCMA/ANSI A161.1 Standard – Section 9:  Finish Tests – Shrinkage &amp; Heat Resistance</vt:lpstr>
      <vt:lpstr>KCMA/ANSI A161.1 Standard –  Section 9: Finish Tests –  Hot &amp; Cold Check Resistance</vt:lpstr>
      <vt:lpstr>KCMA/ANSI A161.1 Standard – Section 9: Finish Tests – Chemical Resistance</vt:lpstr>
      <vt:lpstr>KCMA/ANSI A161.1 Standard – Section 9: Finish Tests – Water Resistance</vt:lpstr>
      <vt:lpstr>KCMA/ANSI A161.1 Standard – Section 9: Finish Tests – Metal Cabinet Rust Resistance</vt:lpstr>
      <vt:lpstr>KCMA/ANSI A161.1 Standard – Section 9:  Finish Tests – Water Holdout of Interior Surfaces</vt:lpstr>
      <vt:lpstr>KCMA A161.1 Quality Certification Program Structure</vt:lpstr>
      <vt:lpstr>KCMA A161.1 Quality Certification Program Structure</vt:lpstr>
      <vt:lpstr>Poll Time!</vt:lpstr>
      <vt:lpstr>KCMA  Severe Use Cabinets</vt:lpstr>
      <vt:lpstr>KCMA  Severe Use Cabinets</vt:lpstr>
      <vt:lpstr>KCMA  Severe Use Cabinets</vt:lpstr>
      <vt:lpstr>KCMA Severe Use Cabinets</vt:lpstr>
      <vt:lpstr>KCMA Severe Use Cabinets</vt:lpstr>
      <vt:lpstr>KCMA Severe Use Cabinets</vt:lpstr>
      <vt:lpstr>KCMA Severe Use Cabinets</vt:lpstr>
      <vt:lpstr>Environmental Stewardship Program (ESP)</vt:lpstr>
      <vt:lpstr>KCMA ESP Certification</vt:lpstr>
      <vt:lpstr>KCMA ESP Certification</vt:lpstr>
      <vt:lpstr>KCMA ESP Certification: Air Quality &amp; Pollution Prevention</vt:lpstr>
      <vt:lpstr>KCMA ESP Certification: Resource Sustainability</vt:lpstr>
      <vt:lpstr>KCMA ESP Certification: Resource Sustainability</vt:lpstr>
      <vt:lpstr>KCMA ESP Certification: Resource Sustainability</vt:lpstr>
      <vt:lpstr>KCMA ESP Certification: Waste Minimization</vt:lpstr>
      <vt:lpstr>KCMA ESP Certification: Waste Minimization</vt:lpstr>
      <vt:lpstr>KCMA ESP Certification: Environmental Stewardship</vt:lpstr>
      <vt:lpstr>KCMA ESP Certification: Environmental Stewardship</vt:lpstr>
      <vt:lpstr>KCMA ESP Certification: Community Relations</vt:lpstr>
      <vt:lpstr>THANK YOU!</vt:lpstr>
      <vt:lpstr>THANK YOU!</vt:lpstr>
      <vt:lpstr>This course has been brought to you by: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KITCHEN &amp; VANITY CABINETS</dc:title>
  <dc:creator>Robyn Stafford</dc:creator>
  <cp:lastModifiedBy>Jim Nowakowski</cp:lastModifiedBy>
  <cp:revision>29</cp:revision>
  <cp:lastPrinted>2023-08-16T16:49:34Z</cp:lastPrinted>
  <dcterms:created xsi:type="dcterms:W3CDTF">2019-06-12T14:47:05Z</dcterms:created>
  <dcterms:modified xsi:type="dcterms:W3CDTF">2023-08-16T19:30:29Z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0x010100B9871C4928D0334881C535445935AE22</vt:lpwstr>
  </property>
</Properties>
</file>